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1" r:id="rId3"/>
    <p:sldId id="262" r:id="rId4"/>
    <p:sldId id="263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006CFF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3793" cy="6858001"/>
          </a:xfrm>
          <a:prstGeom prst="rect">
            <a:avLst/>
          </a:prstGeom>
        </p:spPr>
      </p:pic>
      <p:pic>
        <p:nvPicPr>
          <p:cNvPr id="4" name="Рисунок 3" descr="эмблема цен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47" y="230659"/>
            <a:ext cx="1285104" cy="1156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5968" y="6211330"/>
            <a:ext cx="1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Орел, 2025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3557" y="1787611"/>
            <a:ext cx="6219567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ПСИХОЛОГИЧЕСКАЯ ХАРАКТЕРИСТИКА ОБУЧАЮЩИХСЯ  7-11 ЛЕТ.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ДИАГНОСТИЧЕСКОГО БЛОКА ПРОФИЛАКТИЧЕСКОЙ РАБОТЫ.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1350" y="1"/>
            <a:ext cx="5865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Департамент образования Орловской области</a:t>
            </a:r>
          </a:p>
          <a:p>
            <a:pPr algn="ctr"/>
            <a:r>
              <a:rPr lang="ru-RU" sz="1200" dirty="0" smtClean="0"/>
              <a:t>Бюджетное учреждение Орловской области для детей, нуждающихся в психолого-педагогической, медицинской и социальной помощи «Орловской региональный центр психолого-педагогической, медицинской и социальной помощи»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3103" y="4917989"/>
            <a:ext cx="4275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smtClean="0"/>
              <a:t>Трухина Анна Александровна, </a:t>
            </a:r>
          </a:p>
          <a:p>
            <a:pPr algn="r"/>
            <a:r>
              <a:rPr lang="ru-RU" dirty="0" smtClean="0"/>
              <a:t>педагог-психолог БУ ОО «</a:t>
            </a:r>
            <a:r>
              <a:rPr lang="ru-RU" dirty="0" err="1" smtClean="0"/>
              <a:t>ППМС-центр</a:t>
            </a:r>
            <a:r>
              <a:rPr lang="ru-RU" dirty="0" smtClean="0"/>
              <a:t>»  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35" y="3100215"/>
            <a:ext cx="3591697" cy="288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24217" y="873210"/>
            <a:ext cx="5692346" cy="8484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Совещание </a:t>
            </a:r>
          </a:p>
          <a:p>
            <a:pPr algn="ctr"/>
            <a:r>
              <a:rPr lang="ru-RU" sz="1400" dirty="0" smtClean="0"/>
              <a:t>«Внедрение Межведомственного стандарта </a:t>
            </a:r>
          </a:p>
          <a:p>
            <a:pPr algn="ctr"/>
            <a:r>
              <a:rPr lang="ru-RU" sz="1400" dirty="0" err="1" smtClean="0"/>
              <a:t>антинаркотической</a:t>
            </a:r>
            <a:r>
              <a:rPr lang="ru-RU" sz="1400" dirty="0" smtClean="0"/>
              <a:t> профилактической деятельности </a:t>
            </a:r>
          </a:p>
          <a:p>
            <a:pPr algn="ctr"/>
            <a:r>
              <a:rPr lang="ru-RU" sz="1400" dirty="0" smtClean="0"/>
              <a:t>в Орловской области»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97" y="1037968"/>
            <a:ext cx="7933038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Объекты профилактического воздействия этой категории – лица от 7 до 11 лет,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информированные или информированные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общедоступном для данной среды и возрастной группы объеме о существовании веществ, оказывающих влияние на сознание,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имеющие объективное восприятие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реального мира, окружающей их действительности, крайне ограниченном или весьма произвольном и, как правило,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почерпнутом из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медиа-контента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либо семейных или средовых источников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представлении о видах наркотических средств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 и вызываемых ими одурманивающих эффектах, вреде для здоровья и психики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3514" y="172995"/>
            <a:ext cx="5651156" cy="510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«А»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лица в возрасте 7 - 11 лет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261" y="3699423"/>
            <a:ext cx="4827372" cy="289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17" y="3872626"/>
            <a:ext cx="3241309" cy="235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3546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9570" y="3764692"/>
            <a:ext cx="4078246" cy="8732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08" y="4777946"/>
            <a:ext cx="23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любознательность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470" y="4786183"/>
            <a:ext cx="253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желание подражать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6108" y="5165125"/>
            <a:ext cx="194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</a:rPr>
              <a:t>внушаемость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54" y="5165123"/>
            <a:ext cx="234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стремление к риску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248" y="5173363"/>
            <a:ext cx="206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обход запретов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833" y="5609968"/>
            <a:ext cx="458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противостояние общепринятым нормам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0303" y="172994"/>
            <a:ext cx="7496432" cy="527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/>
              <a:t>ХАРАКТЕРИСТИКА ВОЗРАСТА (ВОЗРАСТНАЯ ПЕРИОДИЗАЦИЯ)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178" y="774356"/>
            <a:ext cx="4151870" cy="6096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Ведущая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учебная.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071" y="1453977"/>
            <a:ext cx="3328086" cy="8361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развитие познавательной сферы и интеллекта.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351" y="591473"/>
            <a:ext cx="2133601" cy="1706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374292" y="2211859"/>
            <a:ext cx="4324864" cy="10503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Новообразования возраста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анализ, рефлексия, планирование, развитие самооценки.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3718" y="3319848"/>
            <a:ext cx="4291914" cy="1285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Чем выше уровень рефлексии, тем шире диапазон самооценки и оценки другого, выше готовность к принятию личности другого и меньше категоричности и однозначности в суждениях.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6648" y="2537253"/>
            <a:ext cx="3608174" cy="19935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Социальная ситуация развития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позиция ученика – характеризуется появлением обязательной, общественно значимой, контролируемой деятельности.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17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448" y="4472314"/>
            <a:ext cx="2411434" cy="22044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1448" y="189469"/>
            <a:ext cx="7545860" cy="5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Субъекты профилактического воздействия</a:t>
            </a:r>
          </a:p>
          <a:p>
            <a:pPr algn="ctr"/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08889" y="856735"/>
            <a:ext cx="3501078" cy="733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Родители (законные представители)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0097" y="3080952"/>
            <a:ext cx="2998573" cy="864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sz="1600" b="1" dirty="0" smtClean="0"/>
              <a:t>Образовательные организации и их педагогические коллективы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611" y="2467232"/>
            <a:ext cx="2430161" cy="7867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Органы управления здравоохранением</a:t>
            </a:r>
          </a:p>
          <a:p>
            <a:pPr algn="just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504" y="5132172"/>
            <a:ext cx="3105663" cy="840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Органы и организации социальной защиты населения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183" y="1478691"/>
            <a:ext cx="2611395" cy="8690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Комиссии по делам несовершеннолетних  и защите их прав</a:t>
            </a:r>
          </a:p>
          <a:p>
            <a:pPr algn="just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92346" y="4127157"/>
            <a:ext cx="3229232" cy="8979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Организации дополнительного образования и их педагогические коллективы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947" y="3369277"/>
            <a:ext cx="2553729" cy="469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Органы внутренних дел</a:t>
            </a:r>
          </a:p>
          <a:p>
            <a:pPr algn="ctr"/>
            <a:endParaRPr lang="ru-RU" sz="1600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103" y="906159"/>
            <a:ext cx="3039762" cy="21253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just"/>
            <a:r>
              <a:rPr lang="ru-RU" sz="1600" b="1" dirty="0" smtClean="0"/>
              <a:t>Федеральные органы государственной власти, исполнительные органы субъектов Российской Федерации, органы местного самоуправления, осуществляющие управление в сфере образования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0132" y="3995351"/>
            <a:ext cx="3286896" cy="988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Традиционные религиозные объединения,  общественные и некоммерческие организации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406" y="4539049"/>
            <a:ext cx="3492898" cy="2022388"/>
          </a:xfrm>
          <a:prstGeom prst="rect">
            <a:avLst/>
          </a:prstGeom>
          <a:noFill/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14" y="2020635"/>
            <a:ext cx="3267883" cy="22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74" y="304801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814" y="1820561"/>
            <a:ext cx="3886200" cy="48259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4313" y="205943"/>
            <a:ext cx="8138983" cy="126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/>
              <a:t>Диагностический блок в рамках </a:t>
            </a:r>
          </a:p>
          <a:p>
            <a:pPr algn="ctr"/>
            <a:r>
              <a:rPr lang="ru-RU" sz="2000" b="1" dirty="0" smtClean="0"/>
              <a:t>первичной профилактической работы при А1, А2.</a:t>
            </a:r>
            <a:br>
              <a:rPr lang="ru-RU" sz="2000" b="1" dirty="0" smtClean="0"/>
            </a:br>
            <a:r>
              <a:rPr lang="ru-RU" sz="2000" b="1" dirty="0" smtClean="0"/>
              <a:t>(А1 – социально активное поведение</a:t>
            </a:r>
          </a:p>
          <a:p>
            <a:pPr algn="ctr"/>
            <a:r>
              <a:rPr lang="ru-RU" sz="2000" b="1" dirty="0" smtClean="0"/>
              <a:t>А2 – законопослушное поведение)</a:t>
            </a:r>
          </a:p>
          <a:p>
            <a:pPr algn="ctr"/>
            <a:endParaRPr lang="ru-RU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u="sng" dirty="0" smtClean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3610" y="1589902"/>
            <a:ext cx="4357817" cy="8732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b="1" dirty="0" smtClean="0"/>
              <a:t>Психологическая диагностика личностных особенностей ребенка, сфер взаимоотношений: 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561" y="2726723"/>
            <a:ext cx="2084173" cy="21006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just"/>
            <a:r>
              <a:rPr lang="ru-RU" sz="1400" b="1" dirty="0" smtClean="0">
                <a:solidFill>
                  <a:schemeClr val="lt1"/>
                </a:solidFill>
              </a:rPr>
              <a:t>изучение эмоционально-волевой сферы обучающегося (в том числе смен настроения – подавленности, грусти, пессимизма, апатии)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61967" y="2800865"/>
            <a:ext cx="2010033" cy="17876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just"/>
            <a:r>
              <a:rPr lang="ru-RU" sz="1400" b="1" dirty="0" smtClean="0"/>
              <a:t>изучение коммуникативной сферы, включая социально-психологический климат в классном коллективе 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10" name="Стрелка вниз 9"/>
          <p:cNvSpPr/>
          <p:nvPr/>
        </p:nvSpPr>
        <p:spPr>
          <a:xfrm>
            <a:off x="1787611" y="2388972"/>
            <a:ext cx="280086" cy="7230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760574" y="2413687"/>
            <a:ext cx="308918" cy="7024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0982" y="1589902"/>
            <a:ext cx="3517557" cy="5107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Социальная диагностика: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92129" y="2310713"/>
            <a:ext cx="3888260" cy="151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1400" b="1" dirty="0" smtClean="0">
              <a:solidFill>
                <a:schemeClr val="lt1"/>
              </a:solidFill>
            </a:endParaRPr>
          </a:p>
          <a:p>
            <a:pPr algn="ctr"/>
            <a:endParaRPr lang="ru-RU" sz="1400" b="1" dirty="0" smtClean="0">
              <a:solidFill>
                <a:schemeClr val="lt1"/>
              </a:solidFill>
            </a:endParaRPr>
          </a:p>
          <a:p>
            <a:pPr algn="ctr"/>
            <a:endParaRPr lang="ru-RU" sz="1400" b="1" dirty="0" smtClean="0">
              <a:solidFill>
                <a:schemeClr val="lt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lt1"/>
                </a:solidFill>
              </a:rPr>
              <a:t>сбор сведений (от родителей, преподавателей, медицинских работников, правоохранительных органов) о вовлечении в потребление НС и ПВ вне зависимости от наличия/отсутствия факторов риска формирования </a:t>
            </a:r>
            <a:r>
              <a:rPr lang="ru-RU" sz="1400" b="1" dirty="0" err="1" smtClean="0">
                <a:solidFill>
                  <a:schemeClr val="lt1"/>
                </a:solidFill>
              </a:rPr>
              <a:t>аддиктивного</a:t>
            </a:r>
            <a:r>
              <a:rPr lang="ru-RU" sz="1400" b="1" dirty="0" smtClean="0">
                <a:solidFill>
                  <a:schemeClr val="lt1"/>
                </a:solidFill>
              </a:rPr>
              <a:t> поведения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66270" y="3978876"/>
            <a:ext cx="3814119" cy="996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600" b="1" dirty="0" smtClean="0"/>
              <a:t>определение социально-психологических отношений несовершеннолетнего с родителями и сверстниками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66270" y="5041557"/>
            <a:ext cx="3756454" cy="741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/>
          </a:p>
          <a:p>
            <a:pPr algn="just"/>
            <a:endParaRPr lang="ru-RU" sz="2800" b="1" dirty="0" smtClean="0"/>
          </a:p>
          <a:p>
            <a:pPr algn="just"/>
            <a:r>
              <a:rPr lang="ru-RU" sz="1600" b="1" dirty="0" smtClean="0"/>
              <a:t>определение уровня адаптивности (</a:t>
            </a:r>
            <a:r>
              <a:rPr lang="ru-RU" sz="1600" b="1" dirty="0" err="1" smtClean="0"/>
              <a:t>дезадаптивности</a:t>
            </a:r>
            <a:r>
              <a:rPr lang="ru-RU" sz="1600" b="1" dirty="0" smtClean="0"/>
              <a:t>) ребенка</a:t>
            </a:r>
          </a:p>
          <a:p>
            <a:pPr algn="just"/>
            <a:endParaRPr lang="ru-RU" b="1" dirty="0" smtClean="0"/>
          </a:p>
          <a:p>
            <a:pPr algn="just"/>
            <a:endParaRPr lang="ru-RU" sz="2800" b="1" dirty="0" smtClean="0"/>
          </a:p>
          <a:p>
            <a:pPr algn="just"/>
            <a:endParaRPr lang="ru-RU" sz="2800" b="1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07459" y="5935360"/>
            <a:ext cx="3756454" cy="6384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/>
              <a:t>оценка академической успеваемости </a:t>
            </a:r>
          </a:p>
          <a:p>
            <a:pPr algn="ctr"/>
            <a:endParaRPr lang="ru-RU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103" y="4537302"/>
            <a:ext cx="3418702" cy="203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4530811" y="6367849"/>
            <a:ext cx="3138616" cy="304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746" y="1672282"/>
            <a:ext cx="5082745" cy="3608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анализ поведенческих признаков: включенность/</a:t>
            </a:r>
            <a:r>
              <a:rPr lang="ru-RU" sz="2400" b="1" dirty="0" err="1" smtClean="0">
                <a:solidFill>
                  <a:schemeClr val="tx1"/>
                </a:solidFill>
              </a:rPr>
              <a:t>невключенность</a:t>
            </a:r>
            <a:r>
              <a:rPr lang="ru-RU" sz="2400" b="1" dirty="0" smtClean="0">
                <a:solidFill>
                  <a:schemeClr val="tx1"/>
                </a:solidFill>
              </a:rPr>
              <a:t> ребенка в асоциальные группы;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41B6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анализ эмоциональных реакций и манеры речи;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41B6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уровень конфликтности;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41B6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анализ употребляемой лексики и т. д.      </a:t>
            </a:r>
          </a:p>
          <a:p>
            <a:pPr algn="ctr"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98" y="370704"/>
            <a:ext cx="8089556" cy="1015663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данной возрастной группой рекомендуется использовать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проективные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психодиагностические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метод анализа продуктов деятельности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метод беседы, метод наблюдения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708" y="5436974"/>
            <a:ext cx="7858898" cy="840259"/>
          </a:xfrm>
          <a:prstGeom prst="round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dk1"/>
                </a:solidFill>
              </a:rPr>
              <a:t>Проводится в целях своевременного выявления рисков </a:t>
            </a:r>
            <a:r>
              <a:rPr lang="ru-RU" b="1" dirty="0" err="1" smtClean="0">
                <a:solidFill>
                  <a:schemeClr val="dk1"/>
                </a:solidFill>
              </a:rPr>
              <a:t>девиантного</a:t>
            </a:r>
            <a:r>
              <a:rPr lang="ru-RU" b="1" dirty="0" smtClean="0">
                <a:solidFill>
                  <a:schemeClr val="dk1"/>
                </a:solidFill>
              </a:rPr>
              <a:t> поведения. 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725" y="1721707"/>
            <a:ext cx="3404286" cy="1702143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487" y="3461951"/>
            <a:ext cx="3163330" cy="210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92129" y="6343136"/>
            <a:ext cx="18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https://rospsy.ru/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247135"/>
            <a:ext cx="8369644" cy="10462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Диагностический блок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вторичной профилактике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(А3-девиантное и асоциальное поведение)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6200" y="1482811"/>
            <a:ext cx="4976523" cy="45924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содержит: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личностной и эмоционально-волевой сфер;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коммуникативной сферы, отслеживание динамики, определение источников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ценностно-смысловой сферы (социальная активность обучающегося, динамики интерес, степень включенности в деятельность социальных групп деструктивной направленности);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поведенческих паттернов, которые могут свидетельствовать о признаках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аддиктивного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1" y="1466335"/>
            <a:ext cx="3430738" cy="21500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Медицинская диагностика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посещение детского психиатра,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 на обследование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комиссии и дальнейшая соответствующая помощь (при необходимости).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46" y="3585909"/>
            <a:ext cx="3591697" cy="27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30" y="543697"/>
            <a:ext cx="7760043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 при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аддиктивном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, маргинальном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делинквентном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поведении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указанной категории объектов профилактического воздействия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не предусмотрены.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671" y="2984326"/>
            <a:ext cx="7170698" cy="358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598</Words>
  <Application>Microsoft Office PowerPoint</Application>
  <PresentationFormat>Экран (4:3)</PresentationFormat>
  <Paragraphs>181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 </vt:lpstr>
      <vt:lpstr>Слайд 6</vt:lpstr>
      <vt:lpstr>   Диагностический блок  при вторичной профилактике  (А3-девиантное и асоциальное поведение)</vt:lpstr>
      <vt:lpstr>Слайд 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162</cp:revision>
  <dcterms:created xsi:type="dcterms:W3CDTF">2016-11-18T14:12:19Z</dcterms:created>
  <dcterms:modified xsi:type="dcterms:W3CDTF">2025-10-28T13:15:59Z</dcterms:modified>
</cp:coreProperties>
</file>