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62" r:id="rId4"/>
    <p:sldId id="363" r:id="rId5"/>
    <p:sldId id="358" r:id="rId6"/>
    <p:sldId id="357" r:id="rId7"/>
    <p:sldId id="328" r:id="rId8"/>
    <p:sldId id="364" r:id="rId9"/>
    <p:sldId id="361" r:id="rId10"/>
    <p:sldId id="365" r:id="rId11"/>
    <p:sldId id="329" r:id="rId12"/>
    <p:sldId id="366" r:id="rId13"/>
    <p:sldId id="367" r:id="rId14"/>
    <p:sldId id="368" r:id="rId15"/>
    <p:sldId id="369" r:id="rId16"/>
    <p:sldId id="370" r:id="rId17"/>
    <p:sldId id="371" r:id="rId18"/>
    <p:sldId id="296" r:id="rId19"/>
  </p:sldIdLst>
  <p:sldSz cx="18288000" cy="10296525"/>
  <p:notesSz cx="6858000" cy="9144000"/>
  <p:embeddedFontLst>
    <p:embeddedFont>
      <p:font typeface="Montserrat SemiBold" charset="-52"/>
      <p:regular r:id="rId21"/>
      <p:bold r:id="rId22"/>
      <p:italic r:id="rId23"/>
      <p:boldItalic r:id="rId24"/>
    </p:embeddedFont>
    <p:embeddedFont>
      <p:font typeface="Montserrat" charset="-52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92">
          <p15:clr>
            <a:srgbClr val="00FFFF"/>
          </p15:clr>
        </p15:guide>
        <p15:guide id="2" orient="horz" pos="1287">
          <p15:clr>
            <a:srgbClr val="D0CECE"/>
          </p15:clr>
        </p15:guide>
        <p15:guide id="3" pos="794">
          <p15:clr>
            <a:srgbClr val="00FFFF"/>
          </p15:clr>
        </p15:guide>
        <p15:guide id="4" pos="10783">
          <p15:clr>
            <a:srgbClr val="00FFFF"/>
          </p15:clr>
        </p15:guide>
        <p15:guide id="5" orient="horz" pos="794">
          <p15:clr>
            <a:srgbClr val="00FFFF"/>
          </p15:clr>
        </p15:guide>
        <p15:guide id="6" orient="horz" pos="3721">
          <p15:clr>
            <a:srgbClr val="D0CECE"/>
          </p15:clr>
        </p15:guide>
        <p15:guide id="7" pos="4206">
          <p15:clr>
            <a:srgbClr val="00FFFF"/>
          </p15:clr>
        </p15:guide>
        <p15:guide id="8" orient="horz" pos="4717">
          <p15:clr>
            <a:srgbClr val="D0CECE"/>
          </p15:clr>
        </p15:guide>
        <p15:guide id="9" orient="horz" pos="1774">
          <p15:clr>
            <a:srgbClr val="D0CECE"/>
          </p15:clr>
        </p15:guide>
        <p15:guide id="10" pos="5680">
          <p15:clr>
            <a:srgbClr val="00FFFF"/>
          </p15:clr>
        </p15:guide>
        <p15:guide id="11" pos="7381">
          <p15:clr>
            <a:srgbClr val="00FFFF"/>
          </p15:clr>
        </p15:guide>
        <p15:guide id="12" pos="2494">
          <p15:clr>
            <a:srgbClr val="00FFFF"/>
          </p15:clr>
        </p15:guide>
        <p15:guide id="13" orient="horz" pos="2753">
          <p15:clr>
            <a:srgbClr val="D0CECE"/>
          </p15:clr>
        </p15:guide>
        <p15:guide id="14" orient="horz" pos="4211">
          <p15:clr>
            <a:srgbClr val="D0CECE"/>
          </p15:clr>
        </p15:guide>
        <p15:guide id="15" orient="horz" pos="5171" userDrawn="1">
          <p15:clr>
            <a:srgbClr val="D0CECE"/>
          </p15:clr>
        </p15:guide>
        <p15:guide id="16" orient="horz" pos="3243">
          <p15:clr>
            <a:srgbClr val="D0CECE"/>
          </p15:clr>
        </p15:guide>
        <p15:guide id="17" orient="horz" pos="2263">
          <p15:clr>
            <a:srgbClr val="D0CECE"/>
          </p15:clr>
        </p15:guide>
        <p15:guide id="18" pos="3980">
          <p15:clr>
            <a:srgbClr val="00FFFF"/>
          </p15:clr>
        </p15:guide>
        <p15:guide id="19" pos="2268">
          <p15:clr>
            <a:srgbClr val="00FFFF"/>
          </p15:clr>
        </p15:guide>
        <p15:guide id="20" pos="7608">
          <p15:clr>
            <a:srgbClr val="00FFFF"/>
          </p15:clr>
        </p15:guide>
        <p15:guide id="21" pos="5907">
          <p15:clr>
            <a:srgbClr val="00FFFF"/>
          </p15:clr>
        </p15:guide>
        <p15:guide id="22" pos="9082">
          <p15:clr>
            <a:srgbClr val="00FFFF"/>
          </p15:clr>
        </p15:guide>
        <p15:guide id="23" pos="9309">
          <p15:clr>
            <a:srgbClr val="00FFFF"/>
          </p15:clr>
        </p15:guide>
        <p15:guide id="24" pos="6649">
          <p15:clr>
            <a:srgbClr val="D0CECE"/>
          </p15:clr>
        </p15:guide>
        <p15:guide id="25" pos="1531">
          <p15:clr>
            <a:srgbClr val="D0CECE"/>
          </p15:clr>
        </p15:guide>
        <p15:guide id="26" pos="3237">
          <p15:clr>
            <a:srgbClr val="D0CECE"/>
          </p15:clr>
        </p15:guide>
        <p15:guide id="27" pos="4943">
          <p15:clr>
            <a:srgbClr val="D0CECE"/>
          </p15:clr>
        </p15:guide>
        <p15:guide id="28" pos="8355">
          <p15:clr>
            <a:srgbClr val="D0CECE"/>
          </p15:clr>
        </p15:guide>
        <p15:guide id="29" pos="10046">
          <p15:clr>
            <a:srgbClr val="D0CECE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ggHzr/6rL22gK7piU1QGBSRbp+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162AC"/>
    <a:srgbClr val="D0C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4EC2377-9F4F-49EE-A8CA-C864E1C7C127}">
  <a:tblStyle styleId="{E4EC2377-9F4F-49EE-A8CA-C864E1C7C12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5" autoAdjust="0"/>
    <p:restoredTop sz="94660"/>
  </p:normalViewPr>
  <p:slideViewPr>
    <p:cSldViewPr snapToGrid="0">
      <p:cViewPr varScale="1">
        <p:scale>
          <a:sx n="34" d="100"/>
          <a:sy n="34" d="100"/>
        </p:scale>
        <p:origin x="-588" y="-96"/>
      </p:cViewPr>
      <p:guideLst>
        <p:guide orient="horz" pos="5692"/>
        <p:guide orient="horz" pos="1287"/>
        <p:guide orient="horz" pos="794"/>
        <p:guide orient="horz" pos="3721"/>
        <p:guide orient="horz" pos="4717"/>
        <p:guide orient="horz" pos="1774"/>
        <p:guide orient="horz" pos="2753"/>
        <p:guide orient="horz" pos="4211"/>
        <p:guide orient="horz" pos="5171"/>
        <p:guide orient="horz" pos="3243"/>
        <p:guide orient="horz" pos="2263"/>
        <p:guide pos="794"/>
        <p:guide pos="10783"/>
        <p:guide pos="4206"/>
        <p:guide pos="5680"/>
        <p:guide pos="7381"/>
        <p:guide pos="2494"/>
        <p:guide pos="3980"/>
        <p:guide pos="2268"/>
        <p:guide pos="7608"/>
        <p:guide pos="5907"/>
        <p:guide pos="9082"/>
        <p:guide pos="9309"/>
        <p:guide pos="6649"/>
        <p:guide pos="1531"/>
        <p:guide pos="3237"/>
        <p:guide pos="4943"/>
        <p:guide pos="8355"/>
        <p:guide pos="100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6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1"/>
              <a:t>Обложка презентации без фото и иллюстраций</a:t>
            </a:r>
            <a:endParaRPr sz="1801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9c672df2c5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7" name="Google Shape;587;g29c672df2c5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1"/>
              <a:t>Заголовок и текст</a:t>
            </a:r>
            <a:endParaRPr sz="1801"/>
          </a:p>
        </p:txBody>
      </p:sp>
      <p:sp>
        <p:nvSpPr>
          <p:cNvPr id="588" name="Google Shape;588;g29c672df2c5_0_4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9c672df2c5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7" name="Google Shape;587;g29c672df2c5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1"/>
              <a:t>Заголовок и текст</a:t>
            </a:r>
            <a:endParaRPr sz="1801"/>
          </a:p>
        </p:txBody>
      </p:sp>
      <p:sp>
        <p:nvSpPr>
          <p:cNvPr id="588" name="Google Shape;588;g29c672df2c5_0_4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9c672df2c5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7" name="Google Shape;587;g29c672df2c5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1"/>
              <a:t>Заголовок и текст</a:t>
            </a:r>
            <a:endParaRPr sz="1801"/>
          </a:p>
        </p:txBody>
      </p:sp>
      <p:sp>
        <p:nvSpPr>
          <p:cNvPr id="588" name="Google Shape;588;g29c672df2c5_0_4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9c672df2c5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7" name="Google Shape;587;g29c672df2c5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1"/>
              <a:t>Заголовок и текст</a:t>
            </a:r>
            <a:endParaRPr sz="1801"/>
          </a:p>
        </p:txBody>
      </p:sp>
      <p:sp>
        <p:nvSpPr>
          <p:cNvPr id="588" name="Google Shape;588;g29c672df2c5_0_4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9c672df2c5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7" name="Google Shape;587;g29c672df2c5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1"/>
              <a:t>Заголовок и текст</a:t>
            </a:r>
            <a:endParaRPr sz="1801"/>
          </a:p>
        </p:txBody>
      </p:sp>
      <p:sp>
        <p:nvSpPr>
          <p:cNvPr id="588" name="Google Shape;588;g29c672df2c5_0_4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9c672df2c5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7" name="Google Shape;587;g29c672df2c5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1"/>
              <a:t>Заголовок и текст</a:t>
            </a:r>
            <a:endParaRPr sz="1801"/>
          </a:p>
        </p:txBody>
      </p:sp>
      <p:sp>
        <p:nvSpPr>
          <p:cNvPr id="588" name="Google Shape;588;g29c672df2c5_0_4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9c672df2c5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7" name="Google Shape;587;g29c672df2c5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1"/>
              <a:t>Заголовок и текст</a:t>
            </a:r>
            <a:endParaRPr sz="1801"/>
          </a:p>
        </p:txBody>
      </p:sp>
      <p:sp>
        <p:nvSpPr>
          <p:cNvPr id="588" name="Google Shape;588;g29c672df2c5_0_4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9c672df2c5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7" name="Google Shape;587;g29c672df2c5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1"/>
              <a:t>Заголовок и текст</a:t>
            </a:r>
            <a:endParaRPr sz="1801"/>
          </a:p>
        </p:txBody>
      </p:sp>
      <p:sp>
        <p:nvSpPr>
          <p:cNvPr id="588" name="Google Shape;588;g29c672df2c5_0_4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84" name="Google Shape;278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1"/>
              <a:t>Заключительный слайд</a:t>
            </a:r>
            <a:endParaRPr sz="1801"/>
          </a:p>
        </p:txBody>
      </p:sp>
      <p:sp>
        <p:nvSpPr>
          <p:cNvPr id="2785" name="Google Shape;2785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1"/>
              <a:t>Обложка презентации без фото и иллюстраций</a:t>
            </a:r>
            <a:endParaRPr sz="1801"/>
          </a:p>
        </p:txBody>
      </p:sp>
      <p:sp>
        <p:nvSpPr>
          <p:cNvPr id="196" name="Google Shape;1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1"/>
              <a:t>Обложка презентации без фото и иллюстраций</a:t>
            </a:r>
            <a:endParaRPr sz="1801"/>
          </a:p>
        </p:txBody>
      </p:sp>
      <p:sp>
        <p:nvSpPr>
          <p:cNvPr id="196" name="Google Shape;1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1"/>
              <a:t>Обложка презентации без фото и иллюстраций</a:t>
            </a:r>
            <a:endParaRPr sz="1801"/>
          </a:p>
        </p:txBody>
      </p:sp>
      <p:sp>
        <p:nvSpPr>
          <p:cNvPr id="196" name="Google Shape;1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8" name="Google Shape;4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1"/>
              <a:t>Содержание</a:t>
            </a:r>
            <a:endParaRPr sz="1801"/>
          </a:p>
        </p:txBody>
      </p:sp>
      <p:sp>
        <p:nvSpPr>
          <p:cNvPr id="409" name="Google Shape;40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8" name="Google Shape;4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1"/>
              <a:t>Содержание</a:t>
            </a:r>
            <a:endParaRPr sz="1801"/>
          </a:p>
        </p:txBody>
      </p:sp>
      <p:sp>
        <p:nvSpPr>
          <p:cNvPr id="409" name="Google Shape;40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50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9c672df2c5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7" name="Google Shape;587;g29c672df2c5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1"/>
              <a:t>Заголовок и текст</a:t>
            </a:r>
            <a:endParaRPr sz="1801"/>
          </a:p>
        </p:txBody>
      </p:sp>
      <p:sp>
        <p:nvSpPr>
          <p:cNvPr id="588" name="Google Shape;588;g29c672df2c5_0_4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9c672df2c5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7" name="Google Shape;587;g29c672df2c5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1"/>
              <a:t>Заголовок и текст</a:t>
            </a:r>
            <a:endParaRPr sz="1801"/>
          </a:p>
        </p:txBody>
      </p:sp>
      <p:sp>
        <p:nvSpPr>
          <p:cNvPr id="588" name="Google Shape;588;g29c672df2c5_0_4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9c672df2c5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7" name="Google Shape;587;g29c672df2c5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1"/>
              <a:t>Заголовок и текст</a:t>
            </a:r>
            <a:endParaRPr sz="1801"/>
          </a:p>
        </p:txBody>
      </p:sp>
      <p:sp>
        <p:nvSpPr>
          <p:cNvPr id="588" name="Google Shape;588;g29c672df2c5_0_4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2286000" y="1685103"/>
            <a:ext cx="13716000" cy="358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ubTitle" idx="1"/>
          </p:nvPr>
        </p:nvSpPr>
        <p:spPr>
          <a:xfrm>
            <a:off x="2286000" y="5408060"/>
            <a:ext cx="13716000" cy="248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dt" idx="10"/>
          </p:nvPr>
        </p:nvSpPr>
        <p:spPr>
          <a:xfrm>
            <a:off x="12573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ftr" idx="11"/>
          </p:nvPr>
        </p:nvSpPr>
        <p:spPr>
          <a:xfrm>
            <a:off x="6057900" y="9544050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sldNum" idx="12"/>
          </p:nvPr>
        </p:nvSpPr>
        <p:spPr>
          <a:xfrm>
            <a:off x="129159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dt" idx="10"/>
          </p:nvPr>
        </p:nvSpPr>
        <p:spPr>
          <a:xfrm>
            <a:off x="12573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ftr" idx="11"/>
          </p:nvPr>
        </p:nvSpPr>
        <p:spPr>
          <a:xfrm>
            <a:off x="6057900" y="9544050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1"/>
          <p:cNvSpPr txBox="1">
            <a:spLocks noGrp="1"/>
          </p:cNvSpPr>
          <p:nvPr>
            <p:ph type="sldNum" idx="12"/>
          </p:nvPr>
        </p:nvSpPr>
        <p:spPr>
          <a:xfrm>
            <a:off x="129159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2"/>
          <p:cNvSpPr txBox="1">
            <a:spLocks noGrp="1"/>
          </p:cNvSpPr>
          <p:nvPr>
            <p:ph type="dt" idx="10"/>
          </p:nvPr>
        </p:nvSpPr>
        <p:spPr>
          <a:xfrm>
            <a:off x="12573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ftr" idx="11"/>
          </p:nvPr>
        </p:nvSpPr>
        <p:spPr>
          <a:xfrm>
            <a:off x="6057900" y="9544050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sldNum" idx="12"/>
          </p:nvPr>
        </p:nvSpPr>
        <p:spPr>
          <a:xfrm>
            <a:off x="129159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3"/>
          <p:cNvSpPr txBox="1">
            <a:spLocks noGrp="1"/>
          </p:cNvSpPr>
          <p:nvPr>
            <p:ph type="title"/>
          </p:nvPr>
        </p:nvSpPr>
        <p:spPr>
          <a:xfrm>
            <a:off x="1259683" y="686435"/>
            <a:ext cx="5898356" cy="240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body" idx="1"/>
          </p:nvPr>
        </p:nvSpPr>
        <p:spPr>
          <a:xfrm>
            <a:off x="7774782" y="1482510"/>
            <a:ext cx="9258300" cy="731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61" name="Google Shape;61;p53"/>
          <p:cNvSpPr txBox="1">
            <a:spLocks noGrp="1"/>
          </p:cNvSpPr>
          <p:nvPr>
            <p:ph type="body" idx="2"/>
          </p:nvPr>
        </p:nvSpPr>
        <p:spPr>
          <a:xfrm>
            <a:off x="1259683" y="3088957"/>
            <a:ext cx="5898356" cy="572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2" name="Google Shape;62;p53"/>
          <p:cNvSpPr txBox="1">
            <a:spLocks noGrp="1"/>
          </p:cNvSpPr>
          <p:nvPr>
            <p:ph type="dt" idx="10"/>
          </p:nvPr>
        </p:nvSpPr>
        <p:spPr>
          <a:xfrm>
            <a:off x="12573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3"/>
          <p:cNvSpPr txBox="1">
            <a:spLocks noGrp="1"/>
          </p:cNvSpPr>
          <p:nvPr>
            <p:ph type="ftr" idx="11"/>
          </p:nvPr>
        </p:nvSpPr>
        <p:spPr>
          <a:xfrm>
            <a:off x="6057900" y="9544050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3"/>
          <p:cNvSpPr txBox="1">
            <a:spLocks noGrp="1"/>
          </p:cNvSpPr>
          <p:nvPr>
            <p:ph type="sldNum" idx="12"/>
          </p:nvPr>
        </p:nvSpPr>
        <p:spPr>
          <a:xfrm>
            <a:off x="129159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4"/>
          <p:cNvSpPr txBox="1">
            <a:spLocks noGrp="1"/>
          </p:cNvSpPr>
          <p:nvPr>
            <p:ph type="title"/>
          </p:nvPr>
        </p:nvSpPr>
        <p:spPr>
          <a:xfrm>
            <a:off x="1259683" y="686435"/>
            <a:ext cx="5898356" cy="240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4"/>
          <p:cNvSpPr>
            <a:spLocks noGrp="1"/>
          </p:cNvSpPr>
          <p:nvPr>
            <p:ph type="pic" idx="2"/>
          </p:nvPr>
        </p:nvSpPr>
        <p:spPr>
          <a:xfrm>
            <a:off x="7774782" y="1482510"/>
            <a:ext cx="9258300" cy="7317206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4"/>
          <p:cNvSpPr txBox="1">
            <a:spLocks noGrp="1"/>
          </p:cNvSpPr>
          <p:nvPr>
            <p:ph type="body" idx="1"/>
          </p:nvPr>
        </p:nvSpPr>
        <p:spPr>
          <a:xfrm>
            <a:off x="1259683" y="3088957"/>
            <a:ext cx="5898356" cy="572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9" name="Google Shape;69;p54"/>
          <p:cNvSpPr txBox="1">
            <a:spLocks noGrp="1"/>
          </p:cNvSpPr>
          <p:nvPr>
            <p:ph type="dt" idx="10"/>
          </p:nvPr>
        </p:nvSpPr>
        <p:spPr>
          <a:xfrm>
            <a:off x="12573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4"/>
          <p:cNvSpPr txBox="1">
            <a:spLocks noGrp="1"/>
          </p:cNvSpPr>
          <p:nvPr>
            <p:ph type="ftr" idx="11"/>
          </p:nvPr>
        </p:nvSpPr>
        <p:spPr>
          <a:xfrm>
            <a:off x="6057900" y="9544050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4"/>
          <p:cNvSpPr txBox="1">
            <a:spLocks noGrp="1"/>
          </p:cNvSpPr>
          <p:nvPr>
            <p:ph type="sldNum" idx="12"/>
          </p:nvPr>
        </p:nvSpPr>
        <p:spPr>
          <a:xfrm>
            <a:off x="129159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5"/>
          <p:cNvSpPr txBox="1">
            <a:spLocks noGrp="1"/>
          </p:cNvSpPr>
          <p:nvPr>
            <p:ph type="body" idx="1"/>
          </p:nvPr>
        </p:nvSpPr>
        <p:spPr>
          <a:xfrm rot="5400000">
            <a:off x="5877719" y="-1878806"/>
            <a:ext cx="6532562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5"/>
          <p:cNvSpPr txBox="1">
            <a:spLocks noGrp="1"/>
          </p:cNvSpPr>
          <p:nvPr>
            <p:ph type="dt" idx="10"/>
          </p:nvPr>
        </p:nvSpPr>
        <p:spPr>
          <a:xfrm>
            <a:off x="12573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5"/>
          <p:cNvSpPr txBox="1">
            <a:spLocks noGrp="1"/>
          </p:cNvSpPr>
          <p:nvPr>
            <p:ph type="ftr" idx="11"/>
          </p:nvPr>
        </p:nvSpPr>
        <p:spPr>
          <a:xfrm>
            <a:off x="6057900" y="9544050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5"/>
          <p:cNvSpPr txBox="1">
            <a:spLocks noGrp="1"/>
          </p:cNvSpPr>
          <p:nvPr>
            <p:ph type="sldNum" idx="12"/>
          </p:nvPr>
        </p:nvSpPr>
        <p:spPr>
          <a:xfrm>
            <a:off x="129159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6"/>
          <p:cNvSpPr txBox="1">
            <a:spLocks noGrp="1"/>
          </p:cNvSpPr>
          <p:nvPr>
            <p:ph type="title"/>
          </p:nvPr>
        </p:nvSpPr>
        <p:spPr>
          <a:xfrm rot="5400000">
            <a:off x="10696111" y="2939434"/>
            <a:ext cx="8725829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6"/>
          <p:cNvSpPr txBox="1">
            <a:spLocks noGrp="1"/>
          </p:cNvSpPr>
          <p:nvPr>
            <p:ph type="body" idx="1"/>
          </p:nvPr>
        </p:nvSpPr>
        <p:spPr>
          <a:xfrm rot="5400000">
            <a:off x="2695111" y="-889616"/>
            <a:ext cx="8725829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6"/>
          <p:cNvSpPr txBox="1">
            <a:spLocks noGrp="1"/>
          </p:cNvSpPr>
          <p:nvPr>
            <p:ph type="dt" idx="10"/>
          </p:nvPr>
        </p:nvSpPr>
        <p:spPr>
          <a:xfrm>
            <a:off x="12573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6"/>
          <p:cNvSpPr txBox="1">
            <a:spLocks noGrp="1"/>
          </p:cNvSpPr>
          <p:nvPr>
            <p:ph type="ftr" idx="11"/>
          </p:nvPr>
        </p:nvSpPr>
        <p:spPr>
          <a:xfrm>
            <a:off x="6057900" y="9544050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6"/>
          <p:cNvSpPr txBox="1">
            <a:spLocks noGrp="1"/>
          </p:cNvSpPr>
          <p:nvPr>
            <p:ph type="sldNum" idx="12"/>
          </p:nvPr>
        </p:nvSpPr>
        <p:spPr>
          <a:xfrm>
            <a:off x="129159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1257300" y="2741613"/>
            <a:ext cx="15773400" cy="653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12573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6057900" y="9544050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12915900" y="9544050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B8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260475" y="5907088"/>
            <a:ext cx="13060682" cy="293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ru-RU" sz="3600" b="1" dirty="0">
              <a:solidFill>
                <a:schemeClr val="lt1"/>
              </a:solidFill>
              <a:latin typeface="Times New Roman" pitchFamily="18" charset="0"/>
              <a:ea typeface="Montserrat SemiBold"/>
              <a:cs typeface="Times New Roman" pitchFamily="18" charset="0"/>
              <a:sym typeface="Montserrat SemiBol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ru-RU" sz="3600" b="1" dirty="0">
              <a:solidFill>
                <a:schemeClr val="lt1"/>
              </a:solidFill>
              <a:latin typeface="Times New Roman" pitchFamily="18" charset="0"/>
              <a:ea typeface="Montserrat SemiBold"/>
              <a:cs typeface="Times New Roman" pitchFamily="18" charset="0"/>
              <a:sym typeface="Montserrat SemiBol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ru-RU" sz="3600" b="1" dirty="0">
              <a:solidFill>
                <a:schemeClr val="lt1"/>
              </a:solidFill>
              <a:latin typeface="Times New Roman" pitchFamily="18" charset="0"/>
              <a:ea typeface="Montserrat SemiBold"/>
              <a:cs typeface="Times New Roman" pitchFamily="18" charset="0"/>
              <a:sym typeface="Montserrat SemiBol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dirty="0">
                <a:solidFill>
                  <a:schemeClr val="lt1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ДОРОФЕЕВА ЕЛЕНА ВЛАДИМИРОВНА, педагог-психолог БПОУ ОО «Орловский техникум агротехнологий и транспорта»</a:t>
            </a:r>
            <a:endParaRPr lang="ru-RU" sz="3600" b="1" i="0" u="none" strike="noStrike" cap="none" dirty="0">
              <a:solidFill>
                <a:schemeClr val="lt1"/>
              </a:solidFill>
              <a:latin typeface="Times New Roman" pitchFamily="18" charset="0"/>
              <a:ea typeface="Montserrat SemiBold"/>
              <a:cs typeface="Times New Roman" pitchFamily="18" charset="0"/>
              <a:sym typeface="Montserrat SemiBold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260471" y="6684963"/>
            <a:ext cx="10223503" cy="219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endParaRPr lang="ru-RU" sz="3200" b="0" i="0" u="none" strike="noStrike" cap="none" dirty="0">
              <a:solidFill>
                <a:schemeClr val="lt1"/>
              </a:solidFill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</p:txBody>
      </p:sp>
      <p:cxnSp>
        <p:nvCxnSpPr>
          <p:cNvPr id="91" name="Google Shape;91;p1"/>
          <p:cNvCxnSpPr/>
          <p:nvPr/>
        </p:nvCxnSpPr>
        <p:spPr>
          <a:xfrm>
            <a:off x="1222375" y="5148263"/>
            <a:ext cx="13195300" cy="0"/>
          </a:xfrm>
          <a:prstGeom prst="straightConnector1">
            <a:avLst/>
          </a:prstGeom>
          <a:noFill/>
          <a:ln w="3810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2" name="Google Shape;92;p1"/>
          <p:cNvGrpSpPr/>
          <p:nvPr/>
        </p:nvGrpSpPr>
        <p:grpSpPr>
          <a:xfrm>
            <a:off x="14778042" y="6834040"/>
            <a:ext cx="3216607" cy="2280931"/>
            <a:chOff x="12687924" y="3657083"/>
            <a:chExt cx="5161265" cy="3706988"/>
          </a:xfrm>
        </p:grpSpPr>
        <p:sp>
          <p:nvSpPr>
            <p:cNvPr id="93" name="Google Shape;93;p1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1" name="Google Shape;141;p1"/>
          <p:cNvCxnSpPr/>
          <p:nvPr/>
        </p:nvCxnSpPr>
        <p:spPr>
          <a:xfrm rot="10800000">
            <a:off x="16507184" y="1226677"/>
            <a:ext cx="1281113" cy="0"/>
          </a:xfrm>
          <a:prstGeom prst="straightConnector1">
            <a:avLst/>
          </a:prstGeom>
          <a:noFill/>
          <a:ln w="19050" cap="flat" cmpd="sng">
            <a:solidFill>
              <a:srgbClr val="D0CECE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42" name="Google Shape;142;p1"/>
          <p:cNvGrpSpPr/>
          <p:nvPr/>
        </p:nvGrpSpPr>
        <p:grpSpPr>
          <a:xfrm>
            <a:off x="14778038" y="4162994"/>
            <a:ext cx="3216607" cy="2280931"/>
            <a:chOff x="12687924" y="3657083"/>
            <a:chExt cx="5161265" cy="3706988"/>
          </a:xfrm>
        </p:grpSpPr>
        <p:sp>
          <p:nvSpPr>
            <p:cNvPr id="143" name="Google Shape;143;p1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1"/>
          <p:cNvSpPr txBox="1"/>
          <p:nvPr/>
        </p:nvSpPr>
        <p:spPr>
          <a:xfrm>
            <a:off x="1260475" y="3010829"/>
            <a:ext cx="15857538" cy="153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lang="ru-RU" sz="5400" b="1" i="0" u="none" strike="noStrike" cap="none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Montserrat SemiBold"/>
              <a:cs typeface="Times New Roman" pitchFamily="18" charset="0"/>
              <a:sym typeface="Montserrat SemiBold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1339702" y="1052945"/>
            <a:ext cx="106233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Психологическая характеристика обучающихся 17-21 лет.</a:t>
            </a:r>
          </a:p>
          <a:p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диагностического блока профилактической работы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9c672df2c5_0_492"/>
          <p:cNvSpPr txBox="1"/>
          <p:nvPr/>
        </p:nvSpPr>
        <p:spPr>
          <a:xfrm>
            <a:off x="1156094" y="1591303"/>
            <a:ext cx="16168543" cy="766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ru-RU" sz="4800" b="1" dirty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В целях формирования негативной мотивации и усиления установок на отказ от потребления НС и ПВ,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представляется необходимым на примерах из повседневной жизни и личного опыта студентов, с использованием образных форм наглядно показать, с какими негативными правовыми последствиями они могут столкнуться, как это может отразиться на реализации их жизненных планов, достижении целей и личных перспектив.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endParaRPr lang="ru-RU" sz="5400" b="1" i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endParaRPr lang="ru-RU" sz="5400" dirty="0">
              <a:solidFill>
                <a:srgbClr val="6162AC"/>
              </a:solidFill>
            </a:endParaRPr>
          </a:p>
        </p:txBody>
      </p:sp>
      <p:grpSp>
        <p:nvGrpSpPr>
          <p:cNvPr id="2" name="Google Shape;592;g29c672df2c5_0_492"/>
          <p:cNvGrpSpPr/>
          <p:nvPr/>
        </p:nvGrpSpPr>
        <p:grpSpPr>
          <a:xfrm>
            <a:off x="14227864" y="6691447"/>
            <a:ext cx="3832239" cy="2752439"/>
            <a:chOff x="12687924" y="3657083"/>
            <a:chExt cx="5161265" cy="3706988"/>
          </a:xfrm>
        </p:grpSpPr>
        <p:sp>
          <p:nvSpPr>
            <p:cNvPr id="593" name="Google Shape;593;g29c672df2c5_0_492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g29c672df2c5_0_492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29c672df2c5_0_492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g29c672df2c5_0_492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29c672df2c5_0_492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29c672df2c5_0_492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29c672df2c5_0_492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29c672df2c5_0_492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29c672df2c5_0_492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g29c672df2c5_0_492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g29c672df2c5_0_492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29c672df2c5_0_492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g29c672df2c5_0_492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g29c672df2c5_0_492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g29c672df2c5_0_492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29c672df2c5_0_492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g29c672df2c5_0_492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29c672df2c5_0_492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g29c672df2c5_0_492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29c672df2c5_0_492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29c672df2c5_0_492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g29c672df2c5_0_492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g29c672df2c5_0_492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g29c672df2c5_0_492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g29c672df2c5_0_492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29c672df2c5_0_492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29c672df2c5_0_492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29c672df2c5_0_492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29c672df2c5_0_492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29c672df2c5_0_492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29c672df2c5_0_492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9c672df2c5_0_492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g29c672df2c5_0_492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29c672df2c5_0_492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29c672df2c5_0_492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29c672df2c5_0_492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g29c672df2c5_0_492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29c672df2c5_0_492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29c672df2c5_0_492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29c672df2c5_0_492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29c672df2c5_0_492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29c672df2c5_0_492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29c672df2c5_0_492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9c672df2c5_0_492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29c672df2c5_0_492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29c672df2c5_0_492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29c672df2c5_0_492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29c672df2c5_0_492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641;g29c672df2c5_0_492"/>
          <p:cNvGrpSpPr/>
          <p:nvPr/>
        </p:nvGrpSpPr>
        <p:grpSpPr>
          <a:xfrm>
            <a:off x="8436632" y="6795284"/>
            <a:ext cx="2252689" cy="2181229"/>
            <a:chOff x="4350063" y="8322674"/>
            <a:chExt cx="3492000" cy="3382800"/>
          </a:xfrm>
        </p:grpSpPr>
        <p:sp>
          <p:nvSpPr>
            <p:cNvPr id="642" name="Google Shape;642;g29c672df2c5_0_492"/>
            <p:cNvSpPr/>
            <p:nvPr/>
          </p:nvSpPr>
          <p:spPr>
            <a:xfrm rot="1972236">
              <a:off x="4760901" y="8863105"/>
              <a:ext cx="2670323" cy="2301939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g29c672df2c5_0_492"/>
            <p:cNvSpPr/>
            <p:nvPr/>
          </p:nvSpPr>
          <p:spPr>
            <a:xfrm rot="1972228">
              <a:off x="6062747" y="9402225"/>
              <a:ext cx="1489106" cy="128515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9c672df2c5_0_492"/>
          <p:cNvSpPr txBox="1"/>
          <p:nvPr/>
        </p:nvSpPr>
        <p:spPr>
          <a:xfrm>
            <a:off x="1299911" y="1570161"/>
            <a:ext cx="10783925" cy="895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ru-RU" sz="4800" b="1" i="1" dirty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u="none" strike="noStrike" cap="none" dirty="0">
                <a:solidFill>
                  <a:schemeClr val="tx1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Неадекватная самооценка (заниженная или завышенная), ощущение неполноценности своего «Я», дисбаланс представления о себе и отношения к окружающему миру;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Когнитивные искажения, ограниченные знания, мифы, предрассудки, стереотипы мышления, низкая гибкость мышления и поведения.</a:t>
            </a:r>
            <a:endParaRPr lang="ru-RU" sz="4800" u="none" strike="noStrike" cap="none" dirty="0">
              <a:solidFill>
                <a:schemeClr val="tx1"/>
              </a:solidFill>
              <a:latin typeface="Times New Roman" pitchFamily="18" charset="0"/>
              <a:ea typeface="Montserrat SemiBold"/>
              <a:cs typeface="Times New Roman" pitchFamily="18" charset="0"/>
              <a:sym typeface="Montserrat SemiBold"/>
            </a:endParaRPr>
          </a:p>
          <a:p>
            <a:pPr lvl="0">
              <a:buSzPts val="5000"/>
            </a:pPr>
            <a:endParaRPr lang="ru-RU" sz="4800" dirty="0">
              <a:solidFill>
                <a:srgbClr val="6162AC"/>
              </a:solidFill>
              <a:latin typeface="Montserrat SemiBold" charset="-52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" name="Google Shape;592;g29c672df2c5_0_492"/>
          <p:cNvGrpSpPr/>
          <p:nvPr/>
        </p:nvGrpSpPr>
        <p:grpSpPr>
          <a:xfrm>
            <a:off x="14227864" y="6691447"/>
            <a:ext cx="3832239" cy="2752439"/>
            <a:chOff x="12687924" y="3657083"/>
            <a:chExt cx="5161265" cy="3706988"/>
          </a:xfrm>
        </p:grpSpPr>
        <p:sp>
          <p:nvSpPr>
            <p:cNvPr id="593" name="Google Shape;593;g29c672df2c5_0_492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g29c672df2c5_0_492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29c672df2c5_0_492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g29c672df2c5_0_492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29c672df2c5_0_492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29c672df2c5_0_492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29c672df2c5_0_492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29c672df2c5_0_492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29c672df2c5_0_492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g29c672df2c5_0_492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g29c672df2c5_0_492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29c672df2c5_0_492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g29c672df2c5_0_492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g29c672df2c5_0_492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g29c672df2c5_0_492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29c672df2c5_0_492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g29c672df2c5_0_492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29c672df2c5_0_492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g29c672df2c5_0_492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29c672df2c5_0_492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29c672df2c5_0_492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g29c672df2c5_0_492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g29c672df2c5_0_492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g29c672df2c5_0_492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g29c672df2c5_0_492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29c672df2c5_0_492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29c672df2c5_0_492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29c672df2c5_0_492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29c672df2c5_0_492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29c672df2c5_0_492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29c672df2c5_0_492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9c672df2c5_0_492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g29c672df2c5_0_492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29c672df2c5_0_492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29c672df2c5_0_492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29c672df2c5_0_492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g29c672df2c5_0_492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29c672df2c5_0_492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29c672df2c5_0_492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29c672df2c5_0_492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29c672df2c5_0_492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29c672df2c5_0_492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29c672df2c5_0_492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9c672df2c5_0_492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29c672df2c5_0_492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29c672df2c5_0_492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29c672df2c5_0_492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29c672df2c5_0_492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2" name="Google Shape;642;g29c672df2c5_0_492"/>
          <p:cNvSpPr/>
          <p:nvPr/>
        </p:nvSpPr>
        <p:spPr>
          <a:xfrm rot="1972236">
            <a:off x="8701664" y="7143754"/>
            <a:ext cx="1722625" cy="148429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14E767-095A-2F8A-D646-B4B63E4D5D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537"/>
          <a:stretch>
            <a:fillRect/>
          </a:stretch>
        </p:blipFill>
        <p:spPr>
          <a:xfrm>
            <a:off x="12675927" y="2569619"/>
            <a:ext cx="5076077" cy="5838808"/>
          </a:xfrm>
          <a:prstGeom prst="rect">
            <a:avLst/>
          </a:prstGeom>
        </p:spPr>
      </p:pic>
      <p:sp>
        <p:nvSpPr>
          <p:cNvPr id="5" name="Google Shape;590;g29c672df2c5_0_492">
            <a:extLst>
              <a:ext uri="{FF2B5EF4-FFF2-40B4-BE49-F238E27FC236}">
                <a16:creationId xmlns:a16="http://schemas.microsoft.com/office/drawing/2014/main" xmlns="" id="{CBF7EBA1-0AB4-6B72-BF51-E4EB46E83528}"/>
              </a:ext>
            </a:extLst>
          </p:cNvPr>
          <p:cNvSpPr txBox="1"/>
          <p:nvPr/>
        </p:nvSpPr>
        <p:spPr>
          <a:xfrm>
            <a:off x="1305372" y="454476"/>
            <a:ext cx="1632372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ru-RU" sz="4800" b="1" i="1" dirty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Характеристики людей группы риска юношеского возраста:</a:t>
            </a:r>
          </a:p>
          <a:p>
            <a:endParaRPr lang="ru-RU" sz="4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SzPts val="5000"/>
            </a:pPr>
            <a:endParaRPr lang="ru-RU" sz="4800" dirty="0">
              <a:solidFill>
                <a:srgbClr val="6162AC"/>
              </a:solidFill>
              <a:latin typeface="Montserrat SemiBold" charset="-52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9c672df2c5_0_492"/>
          <p:cNvSpPr txBox="1"/>
          <p:nvPr/>
        </p:nvSpPr>
        <p:spPr>
          <a:xfrm>
            <a:off x="4866159" y="1920682"/>
            <a:ext cx="13193944" cy="821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ru-RU" sz="4800" b="1" i="1" dirty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Деформированная система ценностей с преобладанием девиантных ценностей, ситуативно-эгоистическая ориентация, внутренние конфликты</a:t>
            </a:r>
            <a:r>
              <a:rPr lang="ru-RU" sz="4800" u="none" strike="noStrike" cap="none" dirty="0">
                <a:solidFill>
                  <a:schemeClr val="tx1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;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Высокий  уровень тревожности, трудности и понимании и выражении эмоций, высокий уровень фрустрированности, конформности, зависимости личности, авантюризма и склонности к риску.</a:t>
            </a:r>
            <a:endParaRPr lang="ru-RU" sz="4800" u="none" strike="noStrike" cap="none" dirty="0">
              <a:solidFill>
                <a:schemeClr val="tx1"/>
              </a:solidFill>
              <a:latin typeface="Times New Roman" pitchFamily="18" charset="0"/>
              <a:ea typeface="Montserrat SemiBold"/>
              <a:cs typeface="Times New Roman" pitchFamily="18" charset="0"/>
              <a:sym typeface="Montserrat SemiBold"/>
            </a:endParaRPr>
          </a:p>
          <a:p>
            <a:pPr lvl="0">
              <a:buSzPts val="5000"/>
            </a:pPr>
            <a:endParaRPr lang="ru-RU" sz="4800" dirty="0">
              <a:solidFill>
                <a:srgbClr val="6162AC"/>
              </a:solidFill>
              <a:latin typeface="Montserrat SemiBold" charset="-52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" name="Google Shape;592;g29c672df2c5_0_492"/>
          <p:cNvGrpSpPr/>
          <p:nvPr/>
        </p:nvGrpSpPr>
        <p:grpSpPr>
          <a:xfrm>
            <a:off x="14227864" y="6691447"/>
            <a:ext cx="3832239" cy="2752439"/>
            <a:chOff x="12687924" y="3657083"/>
            <a:chExt cx="5161265" cy="3706988"/>
          </a:xfrm>
        </p:grpSpPr>
        <p:sp>
          <p:nvSpPr>
            <p:cNvPr id="593" name="Google Shape;593;g29c672df2c5_0_492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g29c672df2c5_0_492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29c672df2c5_0_492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g29c672df2c5_0_492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29c672df2c5_0_492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29c672df2c5_0_492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29c672df2c5_0_492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29c672df2c5_0_492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29c672df2c5_0_492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g29c672df2c5_0_492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g29c672df2c5_0_492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29c672df2c5_0_492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g29c672df2c5_0_492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g29c672df2c5_0_492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g29c672df2c5_0_492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29c672df2c5_0_492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g29c672df2c5_0_492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29c672df2c5_0_492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g29c672df2c5_0_492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29c672df2c5_0_492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29c672df2c5_0_492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g29c672df2c5_0_492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g29c672df2c5_0_492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g29c672df2c5_0_492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g29c672df2c5_0_492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29c672df2c5_0_492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29c672df2c5_0_492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29c672df2c5_0_492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29c672df2c5_0_492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29c672df2c5_0_492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29c672df2c5_0_492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9c672df2c5_0_492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g29c672df2c5_0_492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29c672df2c5_0_492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29c672df2c5_0_492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29c672df2c5_0_492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g29c672df2c5_0_492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29c672df2c5_0_492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29c672df2c5_0_492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29c672df2c5_0_492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29c672df2c5_0_492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29c672df2c5_0_492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29c672df2c5_0_492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9c672df2c5_0_492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29c672df2c5_0_492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29c672df2c5_0_492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29c672df2c5_0_492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29c672df2c5_0_492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2" name="Google Shape;642;g29c672df2c5_0_492"/>
          <p:cNvSpPr/>
          <p:nvPr/>
        </p:nvSpPr>
        <p:spPr>
          <a:xfrm rot="1972236">
            <a:off x="8701664" y="7143754"/>
            <a:ext cx="1722625" cy="148429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4233B8-06CD-284C-9173-E96AF01F2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11" y="3259377"/>
            <a:ext cx="3848100" cy="5314950"/>
          </a:xfrm>
          <a:prstGeom prst="rect">
            <a:avLst/>
          </a:prstGeom>
        </p:spPr>
      </p:pic>
      <p:sp>
        <p:nvSpPr>
          <p:cNvPr id="5" name="Google Shape;590;g29c672df2c5_0_492">
            <a:extLst>
              <a:ext uri="{FF2B5EF4-FFF2-40B4-BE49-F238E27FC236}">
                <a16:creationId xmlns:a16="http://schemas.microsoft.com/office/drawing/2014/main" xmlns="" id="{128725F4-95D5-740C-F0DD-17C818DC9AFD}"/>
              </a:ext>
            </a:extLst>
          </p:cNvPr>
          <p:cNvSpPr txBox="1"/>
          <p:nvPr/>
        </p:nvSpPr>
        <p:spPr>
          <a:xfrm>
            <a:off x="1475923" y="506488"/>
            <a:ext cx="1658418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ru-RU" sz="4800" b="1" i="1" dirty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Характеристики людей группы риска юношеского возраста:</a:t>
            </a:r>
            <a:endParaRPr lang="ru-RU" sz="4800" dirty="0">
              <a:solidFill>
                <a:srgbClr val="6162AC"/>
              </a:solidFill>
              <a:latin typeface="Montserrat SemiBold" charset="-52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9c672df2c5_0_492"/>
          <p:cNvSpPr txBox="1"/>
          <p:nvPr/>
        </p:nvSpPr>
        <p:spPr>
          <a:xfrm>
            <a:off x="1101128" y="2456845"/>
            <a:ext cx="12309395" cy="747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b="1" i="1" dirty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Категоричность и прямолинейность оценок окружающей действительности, черно-белое мышление, фатализм, выраженный моральный скепсис</a:t>
            </a:r>
            <a:r>
              <a:rPr lang="ru-RU" sz="4800" u="none" strike="noStrike" cap="none" dirty="0">
                <a:solidFill>
                  <a:schemeClr val="tx1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;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Спутанные, нестабильные оценки смысла жизни;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Негативный жизненный опыт – вредные привычки, опыт девиантных проявлений, психические, опыт насилия.</a:t>
            </a:r>
            <a:endParaRPr lang="ru-RU" sz="4800" u="none" strike="noStrike" cap="none" dirty="0">
              <a:solidFill>
                <a:schemeClr val="tx1"/>
              </a:solidFill>
              <a:latin typeface="Times New Roman" pitchFamily="18" charset="0"/>
              <a:ea typeface="Montserrat SemiBold"/>
              <a:cs typeface="Times New Roman" pitchFamily="18" charset="0"/>
              <a:sym typeface="Montserrat SemiBold"/>
            </a:endParaRPr>
          </a:p>
          <a:p>
            <a:pPr lvl="0">
              <a:buSzPts val="5000"/>
            </a:pPr>
            <a:endParaRPr lang="ru-RU" sz="4800" dirty="0">
              <a:solidFill>
                <a:srgbClr val="6162AC"/>
              </a:solidFill>
              <a:latin typeface="Montserrat SemiBold" charset="-52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" name="Google Shape;592;g29c672df2c5_0_492"/>
          <p:cNvGrpSpPr/>
          <p:nvPr/>
        </p:nvGrpSpPr>
        <p:grpSpPr>
          <a:xfrm>
            <a:off x="14227864" y="6691447"/>
            <a:ext cx="3832239" cy="2752439"/>
            <a:chOff x="12687924" y="3657083"/>
            <a:chExt cx="5161265" cy="3706988"/>
          </a:xfrm>
        </p:grpSpPr>
        <p:sp>
          <p:nvSpPr>
            <p:cNvPr id="593" name="Google Shape;593;g29c672df2c5_0_492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g29c672df2c5_0_492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29c672df2c5_0_492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g29c672df2c5_0_492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29c672df2c5_0_492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29c672df2c5_0_492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29c672df2c5_0_492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29c672df2c5_0_492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29c672df2c5_0_492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g29c672df2c5_0_492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g29c672df2c5_0_492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29c672df2c5_0_492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g29c672df2c5_0_492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g29c672df2c5_0_492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g29c672df2c5_0_492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29c672df2c5_0_492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g29c672df2c5_0_492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29c672df2c5_0_492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g29c672df2c5_0_492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29c672df2c5_0_492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29c672df2c5_0_492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g29c672df2c5_0_492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g29c672df2c5_0_492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g29c672df2c5_0_492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g29c672df2c5_0_492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29c672df2c5_0_492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29c672df2c5_0_492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29c672df2c5_0_492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29c672df2c5_0_492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29c672df2c5_0_492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29c672df2c5_0_492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9c672df2c5_0_492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g29c672df2c5_0_492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29c672df2c5_0_492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29c672df2c5_0_492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29c672df2c5_0_492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g29c672df2c5_0_492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29c672df2c5_0_492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29c672df2c5_0_492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29c672df2c5_0_492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29c672df2c5_0_492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29c672df2c5_0_492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29c672df2c5_0_492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9c672df2c5_0_492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29c672df2c5_0_492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29c672df2c5_0_492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29c672df2c5_0_492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29c672df2c5_0_492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2" name="Google Shape;642;g29c672df2c5_0_492"/>
          <p:cNvSpPr/>
          <p:nvPr/>
        </p:nvSpPr>
        <p:spPr>
          <a:xfrm rot="1972236">
            <a:off x="8701664" y="7143754"/>
            <a:ext cx="1722625" cy="148429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90;g29c672df2c5_0_492">
            <a:extLst>
              <a:ext uri="{FF2B5EF4-FFF2-40B4-BE49-F238E27FC236}">
                <a16:creationId xmlns:a16="http://schemas.microsoft.com/office/drawing/2014/main" xmlns="" id="{314C39B9-296D-0A96-B3D5-7B69DF284B6B}"/>
              </a:ext>
            </a:extLst>
          </p:cNvPr>
          <p:cNvSpPr txBox="1"/>
          <p:nvPr/>
        </p:nvSpPr>
        <p:spPr>
          <a:xfrm>
            <a:off x="1270886" y="558129"/>
            <a:ext cx="1658418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ru-RU" sz="4800" b="1" i="1" dirty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Характеристики людей группы риска юношеского возраста:</a:t>
            </a:r>
          </a:p>
          <a:p>
            <a:endParaRPr lang="ru-RU" sz="4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SzPts val="5000"/>
            </a:pPr>
            <a:endParaRPr lang="ru-RU" sz="4800" dirty="0">
              <a:solidFill>
                <a:srgbClr val="6162AC"/>
              </a:solidFill>
              <a:latin typeface="Montserrat SemiBold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D07C2D-8635-B782-961D-BA5937981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9261" y="2824277"/>
            <a:ext cx="4602744" cy="55515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9c672df2c5_0_492"/>
          <p:cNvSpPr txBox="1"/>
          <p:nvPr/>
        </p:nvSpPr>
        <p:spPr>
          <a:xfrm>
            <a:off x="1180962" y="-449109"/>
            <a:ext cx="16168543" cy="1074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ru-RU" sz="6000" b="1" dirty="0" smtClean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ОСНОВНЫЕ   НАПРАВЛЕНИЯ ДИАГНОСТИЧЕСКОГО  БЛОКА:</a:t>
            </a:r>
            <a:endParaRPr lang="ru-RU" sz="6000" b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социальной среды;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Выяснение учебных и профессиональных достижений и проблем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личностных особенностей, эмоционально-волевой и ценностно-мотивационной сфер личности, эмоционального и социального интеллекта.</a:t>
            </a:r>
          </a:p>
          <a:p>
            <a:pPr marL="685800" indent="-685800">
              <a:buSzPts val="5000"/>
              <a:buFont typeface="Wingdings" panose="05000000000000000000" pitchFamily="2" charset="2"/>
              <a:buChar char="q"/>
            </a:pPr>
            <a:endParaRPr lang="ru-RU" sz="5400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endParaRPr lang="ru-RU" sz="5400" b="1" i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endParaRPr lang="ru-RU" sz="5400" dirty="0">
              <a:solidFill>
                <a:srgbClr val="6162AC"/>
              </a:solidFill>
            </a:endParaRPr>
          </a:p>
        </p:txBody>
      </p:sp>
      <p:grpSp>
        <p:nvGrpSpPr>
          <p:cNvPr id="2" name="Google Shape;592;g29c672df2c5_0_492"/>
          <p:cNvGrpSpPr/>
          <p:nvPr/>
        </p:nvGrpSpPr>
        <p:grpSpPr>
          <a:xfrm>
            <a:off x="14227864" y="6691447"/>
            <a:ext cx="3832239" cy="2752439"/>
            <a:chOff x="12687924" y="3657083"/>
            <a:chExt cx="5161265" cy="3706988"/>
          </a:xfrm>
        </p:grpSpPr>
        <p:sp>
          <p:nvSpPr>
            <p:cNvPr id="593" name="Google Shape;593;g29c672df2c5_0_492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g29c672df2c5_0_492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29c672df2c5_0_492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g29c672df2c5_0_492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29c672df2c5_0_492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29c672df2c5_0_492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29c672df2c5_0_492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29c672df2c5_0_492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29c672df2c5_0_492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g29c672df2c5_0_492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g29c672df2c5_0_492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29c672df2c5_0_492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g29c672df2c5_0_492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g29c672df2c5_0_492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g29c672df2c5_0_492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29c672df2c5_0_492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g29c672df2c5_0_492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29c672df2c5_0_492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g29c672df2c5_0_492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29c672df2c5_0_492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29c672df2c5_0_492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g29c672df2c5_0_492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g29c672df2c5_0_492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g29c672df2c5_0_492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g29c672df2c5_0_492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29c672df2c5_0_492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29c672df2c5_0_492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29c672df2c5_0_492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29c672df2c5_0_492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29c672df2c5_0_492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29c672df2c5_0_492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9c672df2c5_0_492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g29c672df2c5_0_492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29c672df2c5_0_492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29c672df2c5_0_492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29c672df2c5_0_492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g29c672df2c5_0_492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29c672df2c5_0_492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29c672df2c5_0_492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29c672df2c5_0_492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29c672df2c5_0_492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29c672df2c5_0_492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29c672df2c5_0_492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9c672df2c5_0_492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29c672df2c5_0_492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29c672df2c5_0_492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29c672df2c5_0_492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29c672df2c5_0_492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641;g29c672df2c5_0_492"/>
          <p:cNvGrpSpPr/>
          <p:nvPr/>
        </p:nvGrpSpPr>
        <p:grpSpPr>
          <a:xfrm>
            <a:off x="8436632" y="6795284"/>
            <a:ext cx="2252689" cy="2181229"/>
            <a:chOff x="4350063" y="8322674"/>
            <a:chExt cx="3492000" cy="3382800"/>
          </a:xfrm>
        </p:grpSpPr>
        <p:sp>
          <p:nvSpPr>
            <p:cNvPr id="642" name="Google Shape;642;g29c672df2c5_0_492"/>
            <p:cNvSpPr/>
            <p:nvPr/>
          </p:nvSpPr>
          <p:spPr>
            <a:xfrm rot="1972236">
              <a:off x="4760901" y="8863105"/>
              <a:ext cx="2670323" cy="2301939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g29c672df2c5_0_492"/>
            <p:cNvSpPr/>
            <p:nvPr/>
          </p:nvSpPr>
          <p:spPr>
            <a:xfrm rot="1972228">
              <a:off x="6062747" y="9402225"/>
              <a:ext cx="1489106" cy="128515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9c672df2c5_0_492"/>
          <p:cNvSpPr txBox="1"/>
          <p:nvPr/>
        </p:nvSpPr>
        <p:spPr>
          <a:xfrm>
            <a:off x="1180962" y="-1168623"/>
            <a:ext cx="16168543" cy="1311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endParaRPr lang="ru-RU" sz="6000" b="1" dirty="0" smtClean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Диагностика личностных особенностей, эмоционально-волевой и ценностно-мотивационной сфер личности, эмоционального и социального интеллекта:</a:t>
            </a:r>
            <a:endParaRPr lang="ru-RU" sz="6000" b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результатов СПТ;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особенностей личности, в том числе смены настроения (подавленности, грусти, пессимизма, апатии)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коммуникативной сферы (социально-психологический климат в коллективе), выявление интереса к социальным группам деструктивной направленности.</a:t>
            </a:r>
          </a:p>
          <a:p>
            <a:pPr marL="685800" indent="-685800">
              <a:buSzPts val="5000"/>
              <a:buFont typeface="Wingdings" panose="05000000000000000000" pitchFamily="2" charset="2"/>
              <a:buChar char="q"/>
            </a:pPr>
            <a:endParaRPr lang="ru-RU" sz="5400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endParaRPr lang="ru-RU" sz="5400" b="1" i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endParaRPr lang="ru-RU" sz="5400" dirty="0">
              <a:solidFill>
                <a:srgbClr val="6162AC"/>
              </a:solidFill>
            </a:endParaRPr>
          </a:p>
        </p:txBody>
      </p:sp>
      <p:grpSp>
        <p:nvGrpSpPr>
          <p:cNvPr id="2" name="Google Shape;592;g29c672df2c5_0_492"/>
          <p:cNvGrpSpPr/>
          <p:nvPr/>
        </p:nvGrpSpPr>
        <p:grpSpPr>
          <a:xfrm>
            <a:off x="14227864" y="6691447"/>
            <a:ext cx="3832239" cy="2752439"/>
            <a:chOff x="12687924" y="3657083"/>
            <a:chExt cx="5161265" cy="3706988"/>
          </a:xfrm>
        </p:grpSpPr>
        <p:sp>
          <p:nvSpPr>
            <p:cNvPr id="593" name="Google Shape;593;g29c672df2c5_0_492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g29c672df2c5_0_492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29c672df2c5_0_492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g29c672df2c5_0_492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29c672df2c5_0_492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29c672df2c5_0_492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29c672df2c5_0_492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29c672df2c5_0_492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29c672df2c5_0_492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g29c672df2c5_0_492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g29c672df2c5_0_492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29c672df2c5_0_492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g29c672df2c5_0_492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g29c672df2c5_0_492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g29c672df2c5_0_492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29c672df2c5_0_492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g29c672df2c5_0_492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29c672df2c5_0_492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g29c672df2c5_0_492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29c672df2c5_0_492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29c672df2c5_0_492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g29c672df2c5_0_492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g29c672df2c5_0_492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g29c672df2c5_0_492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g29c672df2c5_0_492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29c672df2c5_0_492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29c672df2c5_0_492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29c672df2c5_0_492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29c672df2c5_0_492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29c672df2c5_0_492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29c672df2c5_0_492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9c672df2c5_0_492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g29c672df2c5_0_492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29c672df2c5_0_492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29c672df2c5_0_492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29c672df2c5_0_492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g29c672df2c5_0_492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29c672df2c5_0_492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29c672df2c5_0_492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29c672df2c5_0_492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29c672df2c5_0_492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29c672df2c5_0_492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29c672df2c5_0_492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9c672df2c5_0_492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29c672df2c5_0_492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29c672df2c5_0_492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29c672df2c5_0_492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29c672df2c5_0_492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641;g29c672df2c5_0_492"/>
          <p:cNvGrpSpPr/>
          <p:nvPr/>
        </p:nvGrpSpPr>
        <p:grpSpPr>
          <a:xfrm>
            <a:off x="8436632" y="6795284"/>
            <a:ext cx="2252689" cy="2181229"/>
            <a:chOff x="4350063" y="8322674"/>
            <a:chExt cx="3492000" cy="3382800"/>
          </a:xfrm>
        </p:grpSpPr>
        <p:sp>
          <p:nvSpPr>
            <p:cNvPr id="642" name="Google Shape;642;g29c672df2c5_0_492"/>
            <p:cNvSpPr/>
            <p:nvPr/>
          </p:nvSpPr>
          <p:spPr>
            <a:xfrm rot="1972236">
              <a:off x="4760901" y="8863105"/>
              <a:ext cx="2670323" cy="2301939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g29c672df2c5_0_492"/>
            <p:cNvSpPr/>
            <p:nvPr/>
          </p:nvSpPr>
          <p:spPr>
            <a:xfrm rot="1972228">
              <a:off x="6062747" y="9402225"/>
              <a:ext cx="1489106" cy="128515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9c672df2c5_0_492"/>
          <p:cNvSpPr txBox="1"/>
          <p:nvPr/>
        </p:nvSpPr>
        <p:spPr>
          <a:xfrm>
            <a:off x="1180962" y="-347935"/>
            <a:ext cx="16168543" cy="904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endParaRPr lang="ru-RU" sz="6000" b="1" dirty="0" smtClean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Психодиагностические  направления и технологии:</a:t>
            </a:r>
            <a:endParaRPr lang="ru-RU" sz="6000" b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семейное консультирование;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анализа продуктов деятельности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оциометрический </a:t>
            </a:r>
            <a:r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(социометрия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Дж. Морено);</a:t>
            </a: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стандартизованной беседы</a:t>
            </a:r>
          </a:p>
          <a:p>
            <a:pPr marL="685800" indent="-685800">
              <a:buSzPts val="5000"/>
            </a:pPr>
            <a:endParaRPr lang="ru-RU" sz="5400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endParaRPr lang="ru-RU" sz="5400" b="1" i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endParaRPr lang="ru-RU" sz="5400" dirty="0">
              <a:solidFill>
                <a:srgbClr val="6162AC"/>
              </a:solidFill>
            </a:endParaRPr>
          </a:p>
        </p:txBody>
      </p:sp>
      <p:grpSp>
        <p:nvGrpSpPr>
          <p:cNvPr id="2" name="Google Shape;592;g29c672df2c5_0_492"/>
          <p:cNvGrpSpPr/>
          <p:nvPr/>
        </p:nvGrpSpPr>
        <p:grpSpPr>
          <a:xfrm>
            <a:off x="14227864" y="6691447"/>
            <a:ext cx="3832239" cy="2752439"/>
            <a:chOff x="12687924" y="3657083"/>
            <a:chExt cx="5161265" cy="3706988"/>
          </a:xfrm>
        </p:grpSpPr>
        <p:sp>
          <p:nvSpPr>
            <p:cNvPr id="593" name="Google Shape;593;g29c672df2c5_0_492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g29c672df2c5_0_492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29c672df2c5_0_492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g29c672df2c5_0_492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29c672df2c5_0_492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29c672df2c5_0_492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29c672df2c5_0_492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29c672df2c5_0_492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29c672df2c5_0_492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g29c672df2c5_0_492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g29c672df2c5_0_492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29c672df2c5_0_492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g29c672df2c5_0_492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g29c672df2c5_0_492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g29c672df2c5_0_492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29c672df2c5_0_492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g29c672df2c5_0_492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29c672df2c5_0_492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g29c672df2c5_0_492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29c672df2c5_0_492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29c672df2c5_0_492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g29c672df2c5_0_492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g29c672df2c5_0_492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g29c672df2c5_0_492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g29c672df2c5_0_492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29c672df2c5_0_492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29c672df2c5_0_492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29c672df2c5_0_492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29c672df2c5_0_492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29c672df2c5_0_492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29c672df2c5_0_492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9c672df2c5_0_492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g29c672df2c5_0_492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29c672df2c5_0_492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29c672df2c5_0_492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29c672df2c5_0_492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g29c672df2c5_0_492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29c672df2c5_0_492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29c672df2c5_0_492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29c672df2c5_0_492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29c672df2c5_0_492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29c672df2c5_0_492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29c672df2c5_0_492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9c672df2c5_0_492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29c672df2c5_0_492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29c672df2c5_0_492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29c672df2c5_0_492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29c672df2c5_0_492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641;g29c672df2c5_0_492"/>
          <p:cNvGrpSpPr/>
          <p:nvPr/>
        </p:nvGrpSpPr>
        <p:grpSpPr>
          <a:xfrm>
            <a:off x="8436632" y="6795284"/>
            <a:ext cx="2252689" cy="2181229"/>
            <a:chOff x="4350063" y="8322674"/>
            <a:chExt cx="3492000" cy="3382800"/>
          </a:xfrm>
        </p:grpSpPr>
        <p:sp>
          <p:nvSpPr>
            <p:cNvPr id="642" name="Google Shape;642;g29c672df2c5_0_492"/>
            <p:cNvSpPr/>
            <p:nvPr/>
          </p:nvSpPr>
          <p:spPr>
            <a:xfrm rot="1972236">
              <a:off x="4760901" y="8863105"/>
              <a:ext cx="2670323" cy="2301939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g29c672df2c5_0_492"/>
            <p:cNvSpPr/>
            <p:nvPr/>
          </p:nvSpPr>
          <p:spPr>
            <a:xfrm rot="1972228">
              <a:off x="6062747" y="9402225"/>
              <a:ext cx="1489106" cy="128515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9c672df2c5_0_492"/>
          <p:cNvSpPr txBox="1"/>
          <p:nvPr/>
        </p:nvSpPr>
        <p:spPr>
          <a:xfrm>
            <a:off x="1180962" y="585611"/>
            <a:ext cx="16168543" cy="1107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endParaRPr lang="ru-RU" sz="6000" b="1" dirty="0" smtClean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Психодиагностический инструментарий:</a:t>
            </a:r>
            <a:endParaRPr lang="ru-RU" sz="6000" b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диагностики склонности к преодолению социальных норм и правил, Ю.А.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Клейберга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диагностики степени готовности к риску Шуберта;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методика по выявлению предрасположенности к девиантному поведению (Авдеева-Федосеева Ж.А.,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Мулик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А.Б., 2001).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SzPts val="5000"/>
            </a:pPr>
            <a:endParaRPr lang="ru-RU" sz="5400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endParaRPr lang="ru-RU" sz="5400" b="1" i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endParaRPr lang="ru-RU" sz="5400" dirty="0">
              <a:solidFill>
                <a:srgbClr val="6162AC"/>
              </a:solidFill>
            </a:endParaRPr>
          </a:p>
        </p:txBody>
      </p:sp>
      <p:grpSp>
        <p:nvGrpSpPr>
          <p:cNvPr id="2" name="Google Shape;592;g29c672df2c5_0_492"/>
          <p:cNvGrpSpPr/>
          <p:nvPr/>
        </p:nvGrpSpPr>
        <p:grpSpPr>
          <a:xfrm>
            <a:off x="14227864" y="6691447"/>
            <a:ext cx="3832239" cy="2752439"/>
            <a:chOff x="12687924" y="3657083"/>
            <a:chExt cx="5161265" cy="3706988"/>
          </a:xfrm>
        </p:grpSpPr>
        <p:sp>
          <p:nvSpPr>
            <p:cNvPr id="593" name="Google Shape;593;g29c672df2c5_0_492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g29c672df2c5_0_492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29c672df2c5_0_492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g29c672df2c5_0_492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29c672df2c5_0_492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29c672df2c5_0_492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29c672df2c5_0_492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29c672df2c5_0_492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29c672df2c5_0_492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g29c672df2c5_0_492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g29c672df2c5_0_492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29c672df2c5_0_492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g29c672df2c5_0_492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g29c672df2c5_0_492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g29c672df2c5_0_492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29c672df2c5_0_492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g29c672df2c5_0_492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29c672df2c5_0_492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g29c672df2c5_0_492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29c672df2c5_0_492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29c672df2c5_0_492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g29c672df2c5_0_492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g29c672df2c5_0_492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g29c672df2c5_0_492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g29c672df2c5_0_492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29c672df2c5_0_492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29c672df2c5_0_492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29c672df2c5_0_492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29c672df2c5_0_492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29c672df2c5_0_492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29c672df2c5_0_492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9c672df2c5_0_492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g29c672df2c5_0_492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29c672df2c5_0_492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29c672df2c5_0_492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29c672df2c5_0_492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g29c672df2c5_0_492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29c672df2c5_0_492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29c672df2c5_0_492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29c672df2c5_0_492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29c672df2c5_0_492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29c672df2c5_0_492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29c672df2c5_0_492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9c672df2c5_0_492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29c672df2c5_0_492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29c672df2c5_0_492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29c672df2c5_0_492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29c672df2c5_0_492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641;g29c672df2c5_0_492"/>
          <p:cNvGrpSpPr/>
          <p:nvPr/>
        </p:nvGrpSpPr>
        <p:grpSpPr>
          <a:xfrm>
            <a:off x="8436632" y="6795284"/>
            <a:ext cx="2252689" cy="2181229"/>
            <a:chOff x="4350063" y="8322674"/>
            <a:chExt cx="3492000" cy="3382800"/>
          </a:xfrm>
        </p:grpSpPr>
        <p:sp>
          <p:nvSpPr>
            <p:cNvPr id="642" name="Google Shape;642;g29c672df2c5_0_492"/>
            <p:cNvSpPr/>
            <p:nvPr/>
          </p:nvSpPr>
          <p:spPr>
            <a:xfrm rot="1972236">
              <a:off x="4760901" y="8863105"/>
              <a:ext cx="2670323" cy="2301939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g29c672df2c5_0_492"/>
            <p:cNvSpPr/>
            <p:nvPr/>
          </p:nvSpPr>
          <p:spPr>
            <a:xfrm rot="1972228">
              <a:off x="6062747" y="9402225"/>
              <a:ext cx="1489106" cy="128515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B8"/>
        </a:solidFill>
        <a:effectLst/>
      </p:bgPr>
    </p:bg>
    <p:spTree>
      <p:nvGrpSpPr>
        <p:cNvPr id="1" name="Shape 2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7" name="Google Shape;2787;p44"/>
          <p:cNvSpPr txBox="1"/>
          <p:nvPr/>
        </p:nvSpPr>
        <p:spPr>
          <a:xfrm>
            <a:off x="1260475" y="3592513"/>
            <a:ext cx="11636375" cy="155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ru-RU" sz="66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Спасибо за внимание!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</p:txBody>
      </p:sp>
      <p:grpSp>
        <p:nvGrpSpPr>
          <p:cNvPr id="2788" name="Google Shape;2788;p44"/>
          <p:cNvGrpSpPr/>
          <p:nvPr/>
        </p:nvGrpSpPr>
        <p:grpSpPr>
          <a:xfrm>
            <a:off x="14127636" y="7394742"/>
            <a:ext cx="3832236" cy="2752436"/>
            <a:chOff x="12687924" y="3657083"/>
            <a:chExt cx="5161265" cy="3706988"/>
          </a:xfrm>
        </p:grpSpPr>
        <p:sp>
          <p:nvSpPr>
            <p:cNvPr id="2789" name="Google Shape;2789;p44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44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44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44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3" name="Google Shape;2793;p44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44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44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44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44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44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44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44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44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44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44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44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44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44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44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44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9" name="Google Shape;2809;p44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0" name="Google Shape;2810;p44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1" name="Google Shape;2811;p44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2" name="Google Shape;2812;p44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3" name="Google Shape;2813;p44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4" name="Google Shape;2814;p44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5" name="Google Shape;2815;p44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p44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44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p44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9" name="Google Shape;2819;p44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p44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44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p44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44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4" name="Google Shape;2824;p44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5" name="Google Shape;2825;p44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6" name="Google Shape;2826;p44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7" name="Google Shape;2827;p44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8" name="Google Shape;2828;p44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9" name="Google Shape;2829;p44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0" name="Google Shape;2830;p44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1" name="Google Shape;2831;p44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p44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p44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4" name="Google Shape;2834;p44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5" name="Google Shape;2835;p44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p44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7" name="Google Shape;2837;p44"/>
          <p:cNvGrpSpPr/>
          <p:nvPr/>
        </p:nvGrpSpPr>
        <p:grpSpPr>
          <a:xfrm>
            <a:off x="1105232" y="1262408"/>
            <a:ext cx="1936086" cy="1537597"/>
            <a:chOff x="11195070" y="-215652"/>
            <a:chExt cx="2130608" cy="1693420"/>
          </a:xfrm>
        </p:grpSpPr>
        <p:sp>
          <p:nvSpPr>
            <p:cNvPr id="2838" name="Google Shape;2838;p44"/>
            <p:cNvSpPr/>
            <p:nvPr/>
          </p:nvSpPr>
          <p:spPr>
            <a:xfrm rot="-1395345">
              <a:off x="11502176" y="-193304"/>
              <a:ext cx="452473" cy="1648723"/>
            </a:xfrm>
            <a:prstGeom prst="ellipse">
              <a:avLst/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p44"/>
            <p:cNvSpPr/>
            <p:nvPr/>
          </p:nvSpPr>
          <p:spPr>
            <a:xfrm rot="-1395345">
              <a:off x="11856817" y="-193304"/>
              <a:ext cx="452472" cy="1648723"/>
            </a:xfrm>
            <a:prstGeom prst="ellipse">
              <a:avLst/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p44"/>
            <p:cNvSpPr/>
            <p:nvPr/>
          </p:nvSpPr>
          <p:spPr>
            <a:xfrm rot="-1395345">
              <a:off x="12214952" y="-193304"/>
              <a:ext cx="450726" cy="1648723"/>
            </a:xfrm>
            <a:prstGeom prst="ellipse">
              <a:avLst/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44"/>
            <p:cNvSpPr/>
            <p:nvPr/>
          </p:nvSpPr>
          <p:spPr>
            <a:xfrm rot="-1395345">
              <a:off x="12566099" y="-193304"/>
              <a:ext cx="452472" cy="1648723"/>
            </a:xfrm>
            <a:prstGeom prst="ellipse">
              <a:avLst/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42" name="Google Shape;2842;p44"/>
          <p:cNvCxnSpPr/>
          <p:nvPr/>
        </p:nvCxnSpPr>
        <p:spPr>
          <a:xfrm rot="10800000">
            <a:off x="16395700" y="3070225"/>
            <a:ext cx="1281113" cy="0"/>
          </a:xfrm>
          <a:prstGeom prst="straightConnector1">
            <a:avLst/>
          </a:prstGeom>
          <a:noFill/>
          <a:ln w="19050" cap="flat" cmpd="sng">
            <a:solidFill>
              <a:srgbClr val="D0CECE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843" name="Google Shape;2843;p44"/>
          <p:cNvGrpSpPr/>
          <p:nvPr/>
        </p:nvGrpSpPr>
        <p:grpSpPr>
          <a:xfrm>
            <a:off x="10001312" y="7158863"/>
            <a:ext cx="2252540" cy="2181163"/>
            <a:chOff x="4350013" y="8322674"/>
            <a:chExt cx="3492033" cy="3382553"/>
          </a:xfrm>
        </p:grpSpPr>
        <p:sp>
          <p:nvSpPr>
            <p:cNvPr id="2844" name="Google Shape;2844;p44"/>
            <p:cNvSpPr/>
            <p:nvPr/>
          </p:nvSpPr>
          <p:spPr>
            <a:xfrm rot="1972097">
              <a:off x="4760913" y="8863013"/>
              <a:ext cx="2670233" cy="2301875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44"/>
            <p:cNvSpPr/>
            <p:nvPr/>
          </p:nvSpPr>
          <p:spPr>
            <a:xfrm rot="1972097">
              <a:off x="6062805" y="9402168"/>
              <a:ext cx="1488933" cy="128511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6" name="Google Shape;2846;p44"/>
          <p:cNvGrpSpPr/>
          <p:nvPr/>
        </p:nvGrpSpPr>
        <p:grpSpPr>
          <a:xfrm>
            <a:off x="14127632" y="4723696"/>
            <a:ext cx="3832236" cy="2752436"/>
            <a:chOff x="12687924" y="3657083"/>
            <a:chExt cx="5161265" cy="3706988"/>
          </a:xfrm>
        </p:grpSpPr>
        <p:sp>
          <p:nvSpPr>
            <p:cNvPr id="2847" name="Google Shape;2847;p44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44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44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44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44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44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44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44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p44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p44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44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Google Shape;2858;p44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9" name="Google Shape;2859;p44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0" name="Google Shape;2860;p44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1" name="Google Shape;2861;p44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2" name="Google Shape;2862;p44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3" name="Google Shape;2863;p44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4" name="Google Shape;2864;p44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p44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44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p44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p44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9" name="Google Shape;2869;p44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0" name="Google Shape;2870;p44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p44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2" name="Google Shape;2872;p44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3" name="Google Shape;2873;p44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4" name="Google Shape;2874;p44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5" name="Google Shape;2875;p44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6" name="Google Shape;2876;p44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7" name="Google Shape;2877;p44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8" name="Google Shape;2878;p44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9" name="Google Shape;2879;p44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0" name="Google Shape;2880;p44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p44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2" name="Google Shape;2882;p44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3" name="Google Shape;2883;p44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4" name="Google Shape;2884;p44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5" name="Google Shape;2885;p44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p44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7" name="Google Shape;2887;p44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p44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44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44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44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44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44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44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B8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"/>
          <p:cNvSpPr txBox="1"/>
          <p:nvPr/>
        </p:nvSpPr>
        <p:spPr>
          <a:xfrm>
            <a:off x="1260475" y="4359350"/>
            <a:ext cx="7751441" cy="348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endParaRPr lang="ru-RU" sz="20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9" name="Google Shape;199;p2"/>
          <p:cNvGrpSpPr/>
          <p:nvPr/>
        </p:nvGrpSpPr>
        <p:grpSpPr>
          <a:xfrm>
            <a:off x="8395720" y="6834037"/>
            <a:ext cx="3832236" cy="2752436"/>
            <a:chOff x="12687924" y="3657083"/>
            <a:chExt cx="5161265" cy="3706988"/>
          </a:xfrm>
        </p:grpSpPr>
        <p:sp>
          <p:nvSpPr>
            <p:cNvPr id="200" name="Google Shape;200;p2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2"/>
          <p:cNvSpPr txBox="1"/>
          <p:nvPr/>
        </p:nvSpPr>
        <p:spPr>
          <a:xfrm>
            <a:off x="1108396" y="1057352"/>
            <a:ext cx="15198725" cy="278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ru-RU" sz="4800" b="0" i="0" u="none" strike="noStrike" cap="none" dirty="0">
                <a:solidFill>
                  <a:schemeClr val="lt1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Ведущая деятельность – учебно-профессиональное или профессиональное самоопределение.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endParaRPr lang="ru-RU" sz="4800" b="0" i="0" u="none" strike="noStrike" cap="none" dirty="0">
              <a:solidFill>
                <a:schemeClr val="lt1"/>
              </a:solidFill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ru-RU" sz="4800" dirty="0">
                <a:solidFill>
                  <a:schemeClr val="lt1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Это период обретения профессиональных компетенций</a:t>
            </a:r>
            <a:endParaRPr sz="4800" b="0" i="0" u="none" strike="noStrike" cap="none" dirty="0">
              <a:solidFill>
                <a:schemeClr val="lt1"/>
              </a:solidFill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</p:txBody>
      </p:sp>
      <p:sp>
        <p:nvSpPr>
          <p:cNvPr id="1028" name="AutoShape 4" descr="C:\Users\DEVA\AppData\Local\Temp\{CA99DB83-766B-46DF-A213-DF66F259CAF0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DEVA\AppData\Local\Temp\{6E03105F-C695-4C26-8905-176C55B7EBD7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DEVA\AppData\Local\Temp\{6E03105F-C695-4C26-8905-176C55B7EBD7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47DCDE8-830F-6546-5E30-547CBFDF1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95" y="4900244"/>
            <a:ext cx="7548608" cy="49356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B8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"/>
          <p:cNvSpPr txBox="1"/>
          <p:nvPr/>
        </p:nvSpPr>
        <p:spPr>
          <a:xfrm>
            <a:off x="1260475" y="4359350"/>
            <a:ext cx="7751441" cy="348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endParaRPr lang="ru-RU" sz="20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" name="Google Shape;199;p2"/>
          <p:cNvGrpSpPr/>
          <p:nvPr/>
        </p:nvGrpSpPr>
        <p:grpSpPr>
          <a:xfrm>
            <a:off x="8395720" y="6834037"/>
            <a:ext cx="3832236" cy="2752436"/>
            <a:chOff x="12687924" y="3657083"/>
            <a:chExt cx="5161265" cy="3706988"/>
          </a:xfrm>
        </p:grpSpPr>
        <p:sp>
          <p:nvSpPr>
            <p:cNvPr id="200" name="Google Shape;200;p2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2"/>
          <p:cNvSpPr txBox="1"/>
          <p:nvPr/>
        </p:nvSpPr>
        <p:spPr>
          <a:xfrm>
            <a:off x="1260475" y="942110"/>
            <a:ext cx="15198725" cy="279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ru-RU" sz="4800" dirty="0">
                <a:solidFill>
                  <a:schemeClr val="lt1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Социальная ситуация развития: происходит смена внутренней позиции, становления человека как субъекта собственного развития, переход от самоопределения и самореализации</a:t>
            </a:r>
            <a:endParaRPr sz="4800" b="0" i="0" u="none" strike="noStrike" cap="none" dirty="0">
              <a:solidFill>
                <a:schemeClr val="lt1"/>
              </a:solidFill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</p:txBody>
      </p:sp>
      <p:sp>
        <p:nvSpPr>
          <p:cNvPr id="1028" name="AutoShape 4" descr="C:\Users\DEVA\AppData\Local\Temp\{CA99DB83-766B-46DF-A213-DF66F259CAF0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DEVA\AppData\Local\Temp\{6E03105F-C695-4C26-8905-176C55B7EBD7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DEVA\AppData\Local\Temp\{6E03105F-C695-4C26-8905-176C55B7EBD7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8819732-798B-C22D-7C44-3ACAEBECD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95" y="4900244"/>
            <a:ext cx="7548608" cy="49356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B8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"/>
          <p:cNvSpPr txBox="1"/>
          <p:nvPr/>
        </p:nvSpPr>
        <p:spPr>
          <a:xfrm>
            <a:off x="1260475" y="4359350"/>
            <a:ext cx="7751441" cy="348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endParaRPr lang="ru-RU" sz="20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" name="Google Shape;199;p2"/>
          <p:cNvGrpSpPr/>
          <p:nvPr/>
        </p:nvGrpSpPr>
        <p:grpSpPr>
          <a:xfrm>
            <a:off x="8395720" y="6834037"/>
            <a:ext cx="3832236" cy="2752436"/>
            <a:chOff x="12687924" y="3657083"/>
            <a:chExt cx="5161265" cy="3706988"/>
          </a:xfrm>
        </p:grpSpPr>
        <p:sp>
          <p:nvSpPr>
            <p:cNvPr id="200" name="Google Shape;200;p2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2"/>
          <p:cNvSpPr txBox="1"/>
          <p:nvPr/>
        </p:nvSpPr>
        <p:spPr>
          <a:xfrm>
            <a:off x="1260475" y="460654"/>
            <a:ext cx="15198725" cy="41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ru-RU" sz="4800" dirty="0">
                <a:solidFill>
                  <a:schemeClr val="lt1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Новообразования возраста: построение жизненных перспектив, идентичности, формирование субъективной «взрослости».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ru-RU" sz="4800" dirty="0">
                <a:solidFill>
                  <a:schemeClr val="lt1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Жизненный план рассматривается как показатель овладения личностью своим внутренним миром и как система адаптации к действительности</a:t>
            </a:r>
            <a:endParaRPr sz="4800" b="0" i="0" u="none" strike="noStrike" cap="none" dirty="0">
              <a:solidFill>
                <a:schemeClr val="lt1"/>
              </a:solidFill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</p:txBody>
      </p:sp>
      <p:sp>
        <p:nvSpPr>
          <p:cNvPr id="1028" name="AutoShape 4" descr="C:\Users\DEVA\AppData\Local\Temp\{CA99DB83-766B-46DF-A213-DF66F259CAF0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DEVA\AppData\Local\Temp\{6E03105F-C695-4C26-8905-176C55B7EBD7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DEVA\AppData\Local\Temp\{6E03105F-C695-4C26-8905-176C55B7EBD7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E462BA-2C0D-20FE-BB21-3A857F59B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95" y="4900244"/>
            <a:ext cx="7548608" cy="49356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"/>
          <p:cNvSpPr txBox="1"/>
          <p:nvPr/>
        </p:nvSpPr>
        <p:spPr>
          <a:xfrm>
            <a:off x="1260474" y="1260000"/>
            <a:ext cx="1569749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-RU" sz="5400" b="1" dirty="0">
                <a:solidFill>
                  <a:srgbClr val="6162AC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Лица возрастной категории от 17 до 21 года:</a:t>
            </a:r>
            <a:endParaRPr lang="ru-RU" sz="5400" b="1" i="0" u="none" strike="noStrike" cap="none" dirty="0">
              <a:solidFill>
                <a:srgbClr val="6162AC"/>
              </a:solidFill>
              <a:latin typeface="Times New Roman" pitchFamily="18" charset="0"/>
              <a:ea typeface="Montserrat SemiBold"/>
              <a:cs typeface="Times New Roman" pitchFamily="18" charset="0"/>
              <a:sym typeface="Montserrat SemiBold"/>
            </a:endParaRPr>
          </a:p>
        </p:txBody>
      </p:sp>
      <p:grpSp>
        <p:nvGrpSpPr>
          <p:cNvPr id="2" name="Google Shape;413;p4"/>
          <p:cNvGrpSpPr/>
          <p:nvPr/>
        </p:nvGrpSpPr>
        <p:grpSpPr>
          <a:xfrm>
            <a:off x="14222223" y="5306802"/>
            <a:ext cx="3832236" cy="2752436"/>
            <a:chOff x="12687924" y="3657083"/>
            <a:chExt cx="5161265" cy="3706988"/>
          </a:xfrm>
        </p:grpSpPr>
        <p:sp>
          <p:nvSpPr>
            <p:cNvPr id="414" name="Google Shape;414;p4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462;p4"/>
          <p:cNvGrpSpPr/>
          <p:nvPr/>
        </p:nvGrpSpPr>
        <p:grpSpPr>
          <a:xfrm>
            <a:off x="10470178" y="5308002"/>
            <a:ext cx="3832236" cy="2752436"/>
            <a:chOff x="12687924" y="3657083"/>
            <a:chExt cx="5161265" cy="3706988"/>
          </a:xfrm>
        </p:grpSpPr>
        <p:sp>
          <p:nvSpPr>
            <p:cNvPr id="463" name="Google Shape;463;p4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511;p4"/>
          <p:cNvGrpSpPr/>
          <p:nvPr/>
        </p:nvGrpSpPr>
        <p:grpSpPr>
          <a:xfrm>
            <a:off x="2735675" y="6968655"/>
            <a:ext cx="2252540" cy="2181164"/>
            <a:chOff x="4350013" y="8322674"/>
            <a:chExt cx="3492033" cy="3382553"/>
          </a:xfrm>
        </p:grpSpPr>
        <p:sp>
          <p:nvSpPr>
            <p:cNvPr id="512" name="Google Shape;512;p4"/>
            <p:cNvSpPr/>
            <p:nvPr/>
          </p:nvSpPr>
          <p:spPr>
            <a:xfrm rot="1972097">
              <a:off x="4760913" y="8863013"/>
              <a:ext cx="2670233" cy="2301875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 rot="1972097">
              <a:off x="6062805" y="9402169"/>
              <a:ext cx="1488933" cy="128511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5E189B3-B1AC-4A99-B650-BCEEAF277F24}"/>
              </a:ext>
            </a:extLst>
          </p:cNvPr>
          <p:cNvSpPr txBox="1"/>
          <p:nvPr/>
        </p:nvSpPr>
        <p:spPr>
          <a:xfrm>
            <a:off x="1446027" y="2126513"/>
            <a:ext cx="16204019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Это обучающиеся :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общеобразовательных организаций в возрасте 17-18 лет, 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профессиональных образовательных организаций, 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образовательных организаций высшего образования;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курсанты военных и военизированных образовательных организаций. 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3200" dirty="0">
              <a:latin typeface="Montserrat" charset="-52"/>
              <a:cs typeface="Times New Roman" pitchFamily="18" charset="0"/>
            </a:endParaRPr>
          </a:p>
          <a:p>
            <a:endParaRPr lang="ru-RU" sz="2400" dirty="0">
              <a:latin typeface="Montserrat" charset="-52"/>
              <a:cs typeface="Times New Roman" pitchFamily="18" charset="0"/>
            </a:endParaRPr>
          </a:p>
          <a:p>
            <a:pPr marL="457200" indent="-457200"/>
            <a:r>
              <a:rPr lang="ru-RU" sz="2400" dirty="0">
                <a:latin typeface="Montserrat" charset="-52"/>
                <a:cs typeface="Times New Roman" pitchFamily="18" charset="0"/>
              </a:rPr>
              <a:t> </a:t>
            </a:r>
          </a:p>
          <a:p>
            <a:endParaRPr lang="ru-RU" sz="2400" dirty="0">
              <a:latin typeface="Montserrat" charset="-52"/>
              <a:cs typeface="Times New Roman" pitchFamily="18" charset="0"/>
            </a:endParaRPr>
          </a:p>
          <a:p>
            <a:endParaRPr lang="ru-RU" sz="2400" dirty="0">
              <a:latin typeface="Montserrat" charset="-5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"/>
          <p:cNvSpPr txBox="1"/>
          <p:nvPr/>
        </p:nvSpPr>
        <p:spPr>
          <a:xfrm>
            <a:off x="1260474" y="1260000"/>
            <a:ext cx="1500734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ru-RU" sz="5400" b="1" dirty="0">
                <a:solidFill>
                  <a:srgbClr val="6162AC"/>
                </a:solidFill>
                <a:latin typeface="Times New Roman" pitchFamily="18" charset="0"/>
                <a:ea typeface="Montserrat SemiBold"/>
                <a:cs typeface="Times New Roman" pitchFamily="18" charset="0"/>
                <a:sym typeface="Montserrat SemiBold"/>
              </a:rPr>
              <a:t>Лица возрастной категории от 17 до 21 года</a:t>
            </a:r>
            <a:endParaRPr lang="ru-RU" sz="5000" b="1" i="0" u="none" strike="noStrike" cap="none" dirty="0">
              <a:solidFill>
                <a:srgbClr val="6162AC"/>
              </a:solidFill>
              <a:latin typeface="Times New Roman" pitchFamily="18" charset="0"/>
              <a:ea typeface="Montserrat SemiBold"/>
              <a:cs typeface="Times New Roman" pitchFamily="18" charset="0"/>
              <a:sym typeface="Montserrat SemiBold"/>
            </a:endParaRPr>
          </a:p>
        </p:txBody>
      </p:sp>
      <p:sp>
        <p:nvSpPr>
          <p:cNvPr id="412" name="Google Shape;412;p4"/>
          <p:cNvSpPr txBox="1"/>
          <p:nvPr/>
        </p:nvSpPr>
        <p:spPr>
          <a:xfrm>
            <a:off x="1260475" y="2424222"/>
            <a:ext cx="15226434" cy="784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endParaRPr lang="ru-RU" sz="2400" dirty="0">
              <a:solidFill>
                <a:schemeClr val="tx1"/>
              </a:solidFill>
              <a:latin typeface="Montserrat" charset="-52"/>
              <a:cs typeface="Times New Roman" panose="02020603050405020304" pitchFamily="18" charset="0"/>
            </a:endParaRPr>
          </a:p>
          <a:p>
            <a:pPr marL="685800" lvl="0" indent="-685800">
              <a:buFont typeface="Wingdings" panose="05000000000000000000" pitchFamily="2" charset="2"/>
              <a:buChar char="q"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достаточно хорошо информированы о НС и ПВ, их видах, вызываемых ими одурманивающих эффектах, вреде для здоровья и психики человека.</a:t>
            </a:r>
          </a:p>
          <a:p>
            <a:pPr marL="685800" lvl="0" indent="-68580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некоторые из них пробовали НС и употребляли НС и ПВ неоднократно или страдали зависимостью.</a:t>
            </a:r>
          </a:p>
          <a:p>
            <a:pPr marL="685800" lvl="0" indent="-68580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имели опыт взаимодействия и общения с потребителями, а иногда и сами распространяли НС и ПВ.</a:t>
            </a:r>
          </a:p>
          <a:p>
            <a:pPr lvl="0"/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endParaRPr lang="ru-RU" sz="3600" dirty="0">
              <a:solidFill>
                <a:schemeClr val="tx1"/>
              </a:solidFill>
              <a:latin typeface="Montserrat" charset="-52"/>
              <a:cs typeface="Times New Roman" panose="02020603050405020304" pitchFamily="18" charset="0"/>
            </a:endParaRPr>
          </a:p>
        </p:txBody>
      </p:sp>
      <p:grpSp>
        <p:nvGrpSpPr>
          <p:cNvPr id="2" name="Google Shape;413;p4"/>
          <p:cNvGrpSpPr/>
          <p:nvPr/>
        </p:nvGrpSpPr>
        <p:grpSpPr>
          <a:xfrm>
            <a:off x="14222223" y="6112020"/>
            <a:ext cx="3832236" cy="2752436"/>
            <a:chOff x="12687924" y="3657083"/>
            <a:chExt cx="5161265" cy="3706988"/>
          </a:xfrm>
        </p:grpSpPr>
        <p:sp>
          <p:nvSpPr>
            <p:cNvPr id="414" name="Google Shape;414;p4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462;p4"/>
          <p:cNvGrpSpPr/>
          <p:nvPr/>
        </p:nvGrpSpPr>
        <p:grpSpPr>
          <a:xfrm>
            <a:off x="10470178" y="6113220"/>
            <a:ext cx="3832236" cy="2752436"/>
            <a:chOff x="12687924" y="3657083"/>
            <a:chExt cx="5161265" cy="3706988"/>
          </a:xfrm>
        </p:grpSpPr>
        <p:sp>
          <p:nvSpPr>
            <p:cNvPr id="463" name="Google Shape;463;p4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511;p4"/>
          <p:cNvGrpSpPr/>
          <p:nvPr/>
        </p:nvGrpSpPr>
        <p:grpSpPr>
          <a:xfrm>
            <a:off x="2735675" y="6968655"/>
            <a:ext cx="2252540" cy="2181164"/>
            <a:chOff x="4350013" y="8322674"/>
            <a:chExt cx="3492033" cy="3382553"/>
          </a:xfrm>
        </p:grpSpPr>
        <p:sp>
          <p:nvSpPr>
            <p:cNvPr id="512" name="Google Shape;512;p4"/>
            <p:cNvSpPr/>
            <p:nvPr/>
          </p:nvSpPr>
          <p:spPr>
            <a:xfrm rot="1972097">
              <a:off x="4760913" y="8863013"/>
              <a:ext cx="2670233" cy="2301875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 rot="1972097">
              <a:off x="6062805" y="9402169"/>
              <a:ext cx="1488933" cy="128511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8487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9c672df2c5_0_492"/>
          <p:cNvSpPr txBox="1"/>
          <p:nvPr/>
        </p:nvSpPr>
        <p:spPr>
          <a:xfrm>
            <a:off x="1127953" y="1295369"/>
            <a:ext cx="15645292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5000"/>
            </a:pPr>
            <a:endParaRPr lang="ru-RU" sz="4800" b="1" i="1" dirty="0"/>
          </a:p>
          <a:p>
            <a:pPr>
              <a:buSzPts val="5000"/>
            </a:pP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Позитивная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мотивация употребления НС и ПВ и участие в незаконном обороте  в студенческой среде чаще всего связана с </a:t>
            </a:r>
            <a:r>
              <a:rPr lang="ru-RU" sz="4800" b="1" dirty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ЛЕГКОМЫСЛИЕМ И БЕЗОТВЕТСТВЕННЫМ  ОТНОШЕНИЕМ  К ВОЗМОЖНЫМ  ПРАВОВЫМ  ПОСЛЕДСТВИЯМ.</a:t>
            </a:r>
          </a:p>
          <a:p>
            <a:pPr>
              <a:buSzPts val="5000"/>
            </a:pPr>
            <a:endParaRPr lang="ru-RU" sz="4800" b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endParaRPr lang="ru-RU" sz="4800" dirty="0">
              <a:solidFill>
                <a:srgbClr val="6162AC"/>
              </a:solidFill>
            </a:endParaRPr>
          </a:p>
        </p:txBody>
      </p:sp>
      <p:grpSp>
        <p:nvGrpSpPr>
          <p:cNvPr id="2" name="Google Shape;592;g29c672df2c5_0_492"/>
          <p:cNvGrpSpPr/>
          <p:nvPr/>
        </p:nvGrpSpPr>
        <p:grpSpPr>
          <a:xfrm>
            <a:off x="14227864" y="6691447"/>
            <a:ext cx="3832239" cy="2752439"/>
            <a:chOff x="12687924" y="3657083"/>
            <a:chExt cx="5161265" cy="3706988"/>
          </a:xfrm>
        </p:grpSpPr>
        <p:sp>
          <p:nvSpPr>
            <p:cNvPr id="593" name="Google Shape;593;g29c672df2c5_0_492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g29c672df2c5_0_492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29c672df2c5_0_492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g29c672df2c5_0_492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29c672df2c5_0_492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29c672df2c5_0_492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29c672df2c5_0_492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29c672df2c5_0_492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29c672df2c5_0_492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g29c672df2c5_0_492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g29c672df2c5_0_492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29c672df2c5_0_492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g29c672df2c5_0_492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g29c672df2c5_0_492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g29c672df2c5_0_492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29c672df2c5_0_492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g29c672df2c5_0_492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29c672df2c5_0_492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g29c672df2c5_0_492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29c672df2c5_0_492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29c672df2c5_0_492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g29c672df2c5_0_492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g29c672df2c5_0_492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g29c672df2c5_0_492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g29c672df2c5_0_492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29c672df2c5_0_492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29c672df2c5_0_492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29c672df2c5_0_492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29c672df2c5_0_492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29c672df2c5_0_492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29c672df2c5_0_492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9c672df2c5_0_492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g29c672df2c5_0_492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29c672df2c5_0_492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29c672df2c5_0_492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29c672df2c5_0_492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g29c672df2c5_0_492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29c672df2c5_0_492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29c672df2c5_0_492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29c672df2c5_0_492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29c672df2c5_0_492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29c672df2c5_0_492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29c672df2c5_0_492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9c672df2c5_0_492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29c672df2c5_0_492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29c672df2c5_0_492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29c672df2c5_0_492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29c672df2c5_0_492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641;g29c672df2c5_0_492"/>
          <p:cNvGrpSpPr/>
          <p:nvPr/>
        </p:nvGrpSpPr>
        <p:grpSpPr>
          <a:xfrm>
            <a:off x="8436632" y="6795284"/>
            <a:ext cx="2252689" cy="2181229"/>
            <a:chOff x="4350063" y="8322674"/>
            <a:chExt cx="3492000" cy="3382800"/>
          </a:xfrm>
        </p:grpSpPr>
        <p:sp>
          <p:nvSpPr>
            <p:cNvPr id="642" name="Google Shape;642;g29c672df2c5_0_492"/>
            <p:cNvSpPr/>
            <p:nvPr/>
          </p:nvSpPr>
          <p:spPr>
            <a:xfrm rot="1972236">
              <a:off x="4760901" y="8863105"/>
              <a:ext cx="2670323" cy="2301939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g29c672df2c5_0_492"/>
            <p:cNvSpPr/>
            <p:nvPr/>
          </p:nvSpPr>
          <p:spPr>
            <a:xfrm rot="1972228">
              <a:off x="6062747" y="9402225"/>
              <a:ext cx="1489106" cy="128515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9c672df2c5_0_492"/>
          <p:cNvSpPr txBox="1"/>
          <p:nvPr/>
        </p:nvSpPr>
        <p:spPr>
          <a:xfrm>
            <a:off x="1260475" y="-547668"/>
            <a:ext cx="15645292" cy="1021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5000"/>
            </a:pPr>
            <a:endParaRPr lang="ru-RU" sz="5400" b="1" i="1" dirty="0"/>
          </a:p>
          <a:p>
            <a:pPr>
              <a:buSzPts val="5000"/>
            </a:pPr>
            <a:r>
              <a:rPr lang="ru-RU" sz="4000" b="1" dirty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ЛЕГКОМЫСЛИЕ И БЕЗОТВЕТСТВЕННОЕ  ОТНОШЕНИЕ  К ВОЗМОЖНЫМ  ПРАВОВЫМ  ПОСЛЕДСТВИЯМ, в свою очередь возникают из-за:</a:t>
            </a:r>
          </a:p>
          <a:p>
            <a:pPr>
              <a:buSzPts val="5000"/>
            </a:pPr>
            <a:endParaRPr lang="ru-RU" sz="4000" b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SzPts val="5000"/>
              <a:buFont typeface="Wingdings" panose="05000000000000000000" pitchFamily="2" charset="2"/>
              <a:buChar char="q"/>
            </a:pPr>
            <a:r>
              <a:rPr lang="ru-RU" sz="4000" b="1" dirty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недостаточной правовой грамотности и информированности о том, какие последствия может повлечь даже однократное употребление НС и ПВ; </a:t>
            </a:r>
          </a:p>
          <a:p>
            <a:pPr marL="685800" indent="-685800">
              <a:buSzPts val="5000"/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незнания основных психических механизмов формирования зависимостей и манипулятивных способов вовлечения человека в незаконный оборот; </a:t>
            </a:r>
          </a:p>
          <a:p>
            <a:pPr marL="685800" indent="-685800">
              <a:buSzPts val="5000"/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отсутствия навыков противодействия манипуляции.</a:t>
            </a:r>
          </a:p>
          <a:p>
            <a:pPr>
              <a:buSzPts val="5000"/>
            </a:pPr>
            <a:endParaRPr lang="ru-RU" sz="5400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endParaRPr lang="ru-RU" sz="5400" dirty="0">
              <a:solidFill>
                <a:srgbClr val="6162AC"/>
              </a:solidFill>
            </a:endParaRPr>
          </a:p>
        </p:txBody>
      </p:sp>
      <p:grpSp>
        <p:nvGrpSpPr>
          <p:cNvPr id="2" name="Google Shape;592;g29c672df2c5_0_492"/>
          <p:cNvGrpSpPr/>
          <p:nvPr/>
        </p:nvGrpSpPr>
        <p:grpSpPr>
          <a:xfrm>
            <a:off x="14227864" y="6691447"/>
            <a:ext cx="3832239" cy="2752439"/>
            <a:chOff x="12687924" y="3657083"/>
            <a:chExt cx="5161265" cy="3706988"/>
          </a:xfrm>
        </p:grpSpPr>
        <p:sp>
          <p:nvSpPr>
            <p:cNvPr id="593" name="Google Shape;593;g29c672df2c5_0_492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g29c672df2c5_0_492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29c672df2c5_0_492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g29c672df2c5_0_492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29c672df2c5_0_492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29c672df2c5_0_492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29c672df2c5_0_492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29c672df2c5_0_492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29c672df2c5_0_492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g29c672df2c5_0_492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g29c672df2c5_0_492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29c672df2c5_0_492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g29c672df2c5_0_492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g29c672df2c5_0_492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g29c672df2c5_0_492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29c672df2c5_0_492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g29c672df2c5_0_492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29c672df2c5_0_492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g29c672df2c5_0_492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29c672df2c5_0_492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29c672df2c5_0_492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g29c672df2c5_0_492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g29c672df2c5_0_492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g29c672df2c5_0_492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g29c672df2c5_0_492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29c672df2c5_0_492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29c672df2c5_0_492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29c672df2c5_0_492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29c672df2c5_0_492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29c672df2c5_0_492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29c672df2c5_0_492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9c672df2c5_0_492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g29c672df2c5_0_492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29c672df2c5_0_492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29c672df2c5_0_492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29c672df2c5_0_492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g29c672df2c5_0_492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29c672df2c5_0_492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29c672df2c5_0_492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29c672df2c5_0_492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29c672df2c5_0_492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29c672df2c5_0_492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29c672df2c5_0_492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9c672df2c5_0_492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29c672df2c5_0_492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29c672df2c5_0_492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29c672df2c5_0_492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29c672df2c5_0_492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641;g29c672df2c5_0_492"/>
          <p:cNvGrpSpPr/>
          <p:nvPr/>
        </p:nvGrpSpPr>
        <p:grpSpPr>
          <a:xfrm>
            <a:off x="8436632" y="6795284"/>
            <a:ext cx="2252689" cy="2181229"/>
            <a:chOff x="4350063" y="8322674"/>
            <a:chExt cx="3492000" cy="3382800"/>
          </a:xfrm>
        </p:grpSpPr>
        <p:sp>
          <p:nvSpPr>
            <p:cNvPr id="642" name="Google Shape;642;g29c672df2c5_0_492"/>
            <p:cNvSpPr/>
            <p:nvPr/>
          </p:nvSpPr>
          <p:spPr>
            <a:xfrm rot="1972236">
              <a:off x="4760901" y="8863105"/>
              <a:ext cx="2670323" cy="2301939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g29c672df2c5_0_492"/>
            <p:cNvSpPr/>
            <p:nvPr/>
          </p:nvSpPr>
          <p:spPr>
            <a:xfrm rot="1972228">
              <a:off x="6062747" y="9402225"/>
              <a:ext cx="1489106" cy="128515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9c672df2c5_0_492"/>
          <p:cNvSpPr txBox="1"/>
          <p:nvPr/>
        </p:nvSpPr>
        <p:spPr>
          <a:xfrm>
            <a:off x="1180962" y="869103"/>
            <a:ext cx="16168543" cy="849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ru-RU" sz="4800" b="1" dirty="0">
                <a:solidFill>
                  <a:srgbClr val="6162AC"/>
                </a:solidFill>
                <a:latin typeface="Times New Roman" pitchFamily="18" charset="0"/>
                <a:cs typeface="Times New Roman" pitchFamily="18" charset="0"/>
              </a:rPr>
              <a:t>Самосознание юношества акцентировано на трех моментах:</a:t>
            </a:r>
          </a:p>
          <a:p>
            <a:endParaRPr lang="ru-RU" sz="4800" b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Фиксация на собственной внешности;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Экстернальный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локус контроля;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Профессиональное самоопределение, которое отвечает индивидуальным способностям и накопленным знаниям, а также созвучно требованиям общества.</a:t>
            </a:r>
          </a:p>
          <a:p>
            <a:pPr marL="685800" indent="-685800">
              <a:buSzPts val="5000"/>
              <a:buFont typeface="Wingdings" panose="05000000000000000000" pitchFamily="2" charset="2"/>
              <a:buChar char="q"/>
            </a:pPr>
            <a:endParaRPr lang="ru-RU" sz="5400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endParaRPr lang="ru-RU" sz="5400" b="1" i="1" dirty="0">
              <a:solidFill>
                <a:srgbClr val="6162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ts val="5000"/>
            </a:pPr>
            <a:endParaRPr lang="ru-RU" sz="5400" dirty="0">
              <a:solidFill>
                <a:srgbClr val="6162AC"/>
              </a:solidFill>
            </a:endParaRPr>
          </a:p>
        </p:txBody>
      </p:sp>
      <p:grpSp>
        <p:nvGrpSpPr>
          <p:cNvPr id="2" name="Google Shape;592;g29c672df2c5_0_492"/>
          <p:cNvGrpSpPr/>
          <p:nvPr/>
        </p:nvGrpSpPr>
        <p:grpSpPr>
          <a:xfrm>
            <a:off x="14227864" y="6691447"/>
            <a:ext cx="3832239" cy="2752439"/>
            <a:chOff x="12687924" y="3657083"/>
            <a:chExt cx="5161265" cy="3706988"/>
          </a:xfrm>
        </p:grpSpPr>
        <p:sp>
          <p:nvSpPr>
            <p:cNvPr id="593" name="Google Shape;593;g29c672df2c5_0_492"/>
            <p:cNvSpPr/>
            <p:nvPr/>
          </p:nvSpPr>
          <p:spPr>
            <a:xfrm>
              <a:off x="1413171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g29c672df2c5_0_492"/>
            <p:cNvSpPr/>
            <p:nvPr/>
          </p:nvSpPr>
          <p:spPr>
            <a:xfrm>
              <a:off x="1485360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29c672df2c5_0_492"/>
            <p:cNvSpPr/>
            <p:nvPr/>
          </p:nvSpPr>
          <p:spPr>
            <a:xfrm>
              <a:off x="1557550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g29c672df2c5_0_492"/>
            <p:cNvSpPr/>
            <p:nvPr/>
          </p:nvSpPr>
          <p:spPr>
            <a:xfrm>
              <a:off x="1340981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29c672df2c5_0_492"/>
            <p:cNvSpPr/>
            <p:nvPr/>
          </p:nvSpPr>
          <p:spPr>
            <a:xfrm>
              <a:off x="1268792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29c672df2c5_0_492"/>
            <p:cNvSpPr/>
            <p:nvPr/>
          </p:nvSpPr>
          <p:spPr>
            <a:xfrm>
              <a:off x="1413171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29c672df2c5_0_492"/>
            <p:cNvSpPr/>
            <p:nvPr/>
          </p:nvSpPr>
          <p:spPr>
            <a:xfrm>
              <a:off x="1485360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29c672df2c5_0_492"/>
            <p:cNvSpPr/>
            <p:nvPr/>
          </p:nvSpPr>
          <p:spPr>
            <a:xfrm>
              <a:off x="1557550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29c672df2c5_0_492"/>
            <p:cNvSpPr/>
            <p:nvPr/>
          </p:nvSpPr>
          <p:spPr>
            <a:xfrm>
              <a:off x="1340981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g29c672df2c5_0_492"/>
            <p:cNvSpPr/>
            <p:nvPr/>
          </p:nvSpPr>
          <p:spPr>
            <a:xfrm>
              <a:off x="1268792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g29c672df2c5_0_492"/>
            <p:cNvSpPr/>
            <p:nvPr/>
          </p:nvSpPr>
          <p:spPr>
            <a:xfrm>
              <a:off x="1413171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29c672df2c5_0_492"/>
            <p:cNvSpPr/>
            <p:nvPr/>
          </p:nvSpPr>
          <p:spPr>
            <a:xfrm>
              <a:off x="1485360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g29c672df2c5_0_492"/>
            <p:cNvSpPr/>
            <p:nvPr/>
          </p:nvSpPr>
          <p:spPr>
            <a:xfrm>
              <a:off x="1557550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g29c672df2c5_0_492"/>
            <p:cNvSpPr/>
            <p:nvPr/>
          </p:nvSpPr>
          <p:spPr>
            <a:xfrm>
              <a:off x="1340981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g29c672df2c5_0_492"/>
            <p:cNvSpPr/>
            <p:nvPr/>
          </p:nvSpPr>
          <p:spPr>
            <a:xfrm>
              <a:off x="1268792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29c672df2c5_0_492"/>
            <p:cNvSpPr/>
            <p:nvPr/>
          </p:nvSpPr>
          <p:spPr>
            <a:xfrm>
              <a:off x="1413171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g29c672df2c5_0_492"/>
            <p:cNvSpPr/>
            <p:nvPr/>
          </p:nvSpPr>
          <p:spPr>
            <a:xfrm>
              <a:off x="1485360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29c672df2c5_0_492"/>
            <p:cNvSpPr/>
            <p:nvPr/>
          </p:nvSpPr>
          <p:spPr>
            <a:xfrm>
              <a:off x="1557550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g29c672df2c5_0_492"/>
            <p:cNvSpPr/>
            <p:nvPr/>
          </p:nvSpPr>
          <p:spPr>
            <a:xfrm>
              <a:off x="1340981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29c672df2c5_0_492"/>
            <p:cNvSpPr/>
            <p:nvPr/>
          </p:nvSpPr>
          <p:spPr>
            <a:xfrm>
              <a:off x="1268792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29c672df2c5_0_492"/>
            <p:cNvSpPr/>
            <p:nvPr/>
          </p:nvSpPr>
          <p:spPr>
            <a:xfrm>
              <a:off x="1413171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g29c672df2c5_0_492"/>
            <p:cNvSpPr/>
            <p:nvPr/>
          </p:nvSpPr>
          <p:spPr>
            <a:xfrm>
              <a:off x="1485360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g29c672df2c5_0_492"/>
            <p:cNvSpPr/>
            <p:nvPr/>
          </p:nvSpPr>
          <p:spPr>
            <a:xfrm>
              <a:off x="1557550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g29c672df2c5_0_492"/>
            <p:cNvSpPr/>
            <p:nvPr/>
          </p:nvSpPr>
          <p:spPr>
            <a:xfrm>
              <a:off x="1340981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g29c672df2c5_0_492"/>
            <p:cNvSpPr/>
            <p:nvPr/>
          </p:nvSpPr>
          <p:spPr>
            <a:xfrm>
              <a:off x="1268792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29c672df2c5_0_492"/>
            <p:cNvSpPr/>
            <p:nvPr/>
          </p:nvSpPr>
          <p:spPr>
            <a:xfrm>
              <a:off x="1413171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29c672df2c5_0_492"/>
            <p:cNvSpPr/>
            <p:nvPr/>
          </p:nvSpPr>
          <p:spPr>
            <a:xfrm>
              <a:off x="1485360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29c672df2c5_0_492"/>
            <p:cNvSpPr/>
            <p:nvPr/>
          </p:nvSpPr>
          <p:spPr>
            <a:xfrm>
              <a:off x="1557550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29c672df2c5_0_492"/>
            <p:cNvSpPr/>
            <p:nvPr/>
          </p:nvSpPr>
          <p:spPr>
            <a:xfrm>
              <a:off x="1340981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29c672df2c5_0_492"/>
            <p:cNvSpPr/>
            <p:nvPr/>
          </p:nvSpPr>
          <p:spPr>
            <a:xfrm>
              <a:off x="1268792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29c672df2c5_0_492"/>
            <p:cNvSpPr/>
            <p:nvPr/>
          </p:nvSpPr>
          <p:spPr>
            <a:xfrm>
              <a:off x="1629739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9c672df2c5_0_492"/>
            <p:cNvSpPr/>
            <p:nvPr/>
          </p:nvSpPr>
          <p:spPr>
            <a:xfrm>
              <a:off x="17019294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g29c672df2c5_0_492"/>
            <p:cNvSpPr/>
            <p:nvPr/>
          </p:nvSpPr>
          <p:spPr>
            <a:xfrm>
              <a:off x="17741189" y="4376304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29c672df2c5_0_492"/>
            <p:cNvSpPr/>
            <p:nvPr/>
          </p:nvSpPr>
          <p:spPr>
            <a:xfrm>
              <a:off x="1629739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29c672df2c5_0_492"/>
            <p:cNvSpPr/>
            <p:nvPr/>
          </p:nvSpPr>
          <p:spPr>
            <a:xfrm>
              <a:off x="17019294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29c672df2c5_0_492"/>
            <p:cNvSpPr/>
            <p:nvPr/>
          </p:nvSpPr>
          <p:spPr>
            <a:xfrm>
              <a:off x="17741189" y="3657083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g29c672df2c5_0_492"/>
            <p:cNvSpPr/>
            <p:nvPr/>
          </p:nvSpPr>
          <p:spPr>
            <a:xfrm>
              <a:off x="1629739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29c672df2c5_0_492"/>
            <p:cNvSpPr/>
            <p:nvPr/>
          </p:nvSpPr>
          <p:spPr>
            <a:xfrm>
              <a:off x="17019294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29c672df2c5_0_492"/>
            <p:cNvSpPr/>
            <p:nvPr/>
          </p:nvSpPr>
          <p:spPr>
            <a:xfrm>
              <a:off x="17741189" y="5095525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29c672df2c5_0_492"/>
            <p:cNvSpPr/>
            <p:nvPr/>
          </p:nvSpPr>
          <p:spPr>
            <a:xfrm>
              <a:off x="1629739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29c672df2c5_0_492"/>
            <p:cNvSpPr/>
            <p:nvPr/>
          </p:nvSpPr>
          <p:spPr>
            <a:xfrm>
              <a:off x="17019294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29c672df2c5_0_492"/>
            <p:cNvSpPr/>
            <p:nvPr/>
          </p:nvSpPr>
          <p:spPr>
            <a:xfrm>
              <a:off x="17741189" y="6536850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29c672df2c5_0_492"/>
            <p:cNvSpPr/>
            <p:nvPr/>
          </p:nvSpPr>
          <p:spPr>
            <a:xfrm>
              <a:off x="1629739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9c672df2c5_0_492"/>
            <p:cNvSpPr/>
            <p:nvPr/>
          </p:nvSpPr>
          <p:spPr>
            <a:xfrm>
              <a:off x="17019294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29c672df2c5_0_492"/>
            <p:cNvSpPr/>
            <p:nvPr/>
          </p:nvSpPr>
          <p:spPr>
            <a:xfrm>
              <a:off x="17741189" y="5817629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29c672df2c5_0_492"/>
            <p:cNvSpPr/>
            <p:nvPr/>
          </p:nvSpPr>
          <p:spPr>
            <a:xfrm>
              <a:off x="1629739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29c672df2c5_0_492"/>
            <p:cNvSpPr/>
            <p:nvPr/>
          </p:nvSpPr>
          <p:spPr>
            <a:xfrm>
              <a:off x="17019294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29c672df2c5_0_492"/>
            <p:cNvSpPr/>
            <p:nvPr/>
          </p:nvSpPr>
          <p:spPr>
            <a:xfrm>
              <a:off x="17741189" y="7256071"/>
              <a:ext cx="108000" cy="108000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641;g29c672df2c5_0_492"/>
          <p:cNvGrpSpPr/>
          <p:nvPr/>
        </p:nvGrpSpPr>
        <p:grpSpPr>
          <a:xfrm>
            <a:off x="8436632" y="6795284"/>
            <a:ext cx="2252689" cy="2181229"/>
            <a:chOff x="4350063" y="8322674"/>
            <a:chExt cx="3492000" cy="3382800"/>
          </a:xfrm>
        </p:grpSpPr>
        <p:sp>
          <p:nvSpPr>
            <p:cNvPr id="642" name="Google Shape;642;g29c672df2c5_0_492"/>
            <p:cNvSpPr/>
            <p:nvPr/>
          </p:nvSpPr>
          <p:spPr>
            <a:xfrm rot="1972236">
              <a:off x="4760901" y="8863105"/>
              <a:ext cx="2670323" cy="2301939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g29c672df2c5_0_492"/>
            <p:cNvSpPr/>
            <p:nvPr/>
          </p:nvSpPr>
          <p:spPr>
            <a:xfrm rot="1972228">
              <a:off x="6062747" y="9402225"/>
              <a:ext cx="1489106" cy="128515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endParaRPr sz="27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759</Words>
  <Application>Microsoft Office PowerPoint</Application>
  <PresentationFormat>Произвольный</PresentationFormat>
  <Paragraphs>123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Montserrat SemiBold</vt:lpstr>
      <vt:lpstr>Montserrat</vt:lpstr>
      <vt:lpstr>Calibri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DEVA</cp:lastModifiedBy>
  <cp:revision>152</cp:revision>
  <dcterms:created xsi:type="dcterms:W3CDTF">2023-03-13T06:34:29Z</dcterms:created>
  <dcterms:modified xsi:type="dcterms:W3CDTF">2025-10-30T04:19:59Z</dcterms:modified>
</cp:coreProperties>
</file>