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  <p:sldId id="256" r:id="rId3"/>
    <p:sldId id="261" r:id="rId4"/>
    <p:sldId id="260" r:id="rId5"/>
    <p:sldId id="259" r:id="rId6"/>
    <p:sldId id="258" r:id="rId7"/>
    <p:sldId id="277" r:id="rId8"/>
    <p:sldId id="266" r:id="rId9"/>
    <p:sldId id="262" r:id="rId10"/>
    <p:sldId id="265" r:id="rId11"/>
    <p:sldId id="263" r:id="rId12"/>
    <p:sldId id="281" r:id="rId13"/>
    <p:sldId id="283" r:id="rId14"/>
    <p:sldId id="274" r:id="rId15"/>
    <p:sldId id="284" r:id="rId16"/>
    <p:sldId id="267" r:id="rId17"/>
    <p:sldId id="268" r:id="rId18"/>
    <p:sldId id="269" r:id="rId19"/>
    <p:sldId id="270" r:id="rId20"/>
    <p:sldId id="271" r:id="rId21"/>
    <p:sldId id="278" r:id="rId22"/>
    <p:sldId id="279" r:id="rId23"/>
    <p:sldId id="285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954" y="114"/>
      </p:cViewPr>
      <p:guideLst>
        <p:guide orient="horz" pos="21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14" t="8170" r="5332" b="6865"/>
          <a:stretch/>
        </p:blipFill>
        <p:spPr>
          <a:xfrm>
            <a:off x="228600" y="228600"/>
            <a:ext cx="869119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4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944562"/>
          </a:xfrm>
        </p:spPr>
        <p:txBody>
          <a:bodyPr/>
          <a:lstStyle/>
          <a:p>
            <a:r>
              <a:rPr lang="ru-RU" dirty="0" smtClean="0"/>
              <a:t>Пазлы «ЗОЖ»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161885"/>
            <a:ext cx="4038600" cy="19639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667" r="11667"/>
          <a:stretch/>
        </p:blipFill>
        <p:spPr>
          <a:xfrm>
            <a:off x="5638800" y="149774"/>
            <a:ext cx="2667000" cy="19567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3314029"/>
            <a:ext cx="324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Математические Пазлы «ЗОЖ»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306998"/>
            <a:ext cx="3238164" cy="2752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72" y="3694246"/>
            <a:ext cx="2810610" cy="281635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14800" y="5638800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Дидактические игры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25171"/>
            <a:ext cx="7772400" cy="1103630"/>
          </a:xfrm>
        </p:spPr>
        <p:txBody>
          <a:bodyPr>
            <a:noAutofit/>
          </a:bodyPr>
          <a:lstStyle/>
          <a:p>
            <a:r>
              <a:rPr lang="ru-RU" sz="8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Основная школа</a:t>
            </a:r>
            <a:br>
              <a:rPr lang="ru-RU" sz="8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33600"/>
            <a:ext cx="5910262" cy="4220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ownloads\i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379" y1="37891" x2="60742" y2="45443"/>
                        <a14:foregroundMark x1="90039" y1="24609" x2="92383" y2="53646"/>
                        <a14:foregroundMark x1="85352" y1="24609" x2="86914" y2="29818"/>
                        <a14:foregroundMark x1="83887" y1="24479" x2="85254" y2="25651"/>
                        <a14:foregroundMark x1="76660" y1="18099" x2="79102" y2="38672"/>
                        <a14:foregroundMark x1="72656" y1="17839" x2="73047" y2="21484"/>
                        <a14:foregroundMark x1="71973" y1="18099" x2="72363" y2="21615"/>
                        <a14:foregroundMark x1="73047" y1="28255" x2="73535" y2="36849"/>
                        <a14:foregroundMark x1="81836" y1="17578" x2="83008" y2="25000"/>
                        <a14:foregroundMark x1="92090" y1="57422" x2="92676" y2="83203"/>
                        <a14:foregroundMark x1="60449" y1="41667" x2="60645" y2="43359"/>
                        <a14:foregroundMark x1="60352" y1="46484" x2="60645" y2="52474"/>
                        <a14:foregroundMark x1="84668" y1="66016" x2="84766" y2="69141"/>
                        <a14:foregroundMark x1="15723" y1="96745" x2="86719" y2="97005"/>
                        <a14:foregroundMark x1="16992" y1="96094" x2="81543" y2="95833"/>
                        <a14:foregroundMark x1="16895" y1="2995" x2="71973" y2="2995"/>
                        <a14:foregroundMark x1="1563" y1="8594" x2="88086" y2="7422"/>
                        <a14:backgroundMark x1="6348" y1="12630" x2="8594" y2="42188"/>
                        <a14:backgroundMark x1="56445" y1="18620" x2="54688" y2="48958"/>
                        <a14:backgroundMark x1="69336" y1="38802" x2="66699" y2="31380"/>
                        <a14:backgroundMark x1="58496" y1="40495" x2="58105" y2="50130"/>
                        <a14:backgroundMark x1="17285" y1="391" x2="85352" y2="9635"/>
                        <a14:backgroundMark x1="41309" y1="1302" x2="59570" y2="1172"/>
                      </a14:backgroundRemoval>
                    </a14:imgEffect>
                  </a14:imgLayer>
                </a14:imgProps>
              </a:ext>
            </a:extLst>
          </a:blip>
          <a:srcRect t="16498"/>
          <a:stretch/>
        </p:blipFill>
        <p:spPr bwMode="auto">
          <a:xfrm>
            <a:off x="0" y="457200"/>
            <a:ext cx="9067800" cy="61722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2400" y="449424"/>
            <a:ext cx="5105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УМЕ «Все цвета, коме черного»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Безруких </a:t>
            </a:r>
            <a:r>
              <a:rPr lang="ru-RU" b="1" dirty="0">
                <a:solidFill>
                  <a:srgbClr val="FF0000"/>
                </a:solidFill>
              </a:rPr>
              <a:t>Марьяна Михайловна, Филиппова Татьяна Андреевна, Макеева Александра Германовна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294" y="1828800"/>
            <a:ext cx="512250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Методическое пособие для учителя</a:t>
            </a:r>
          </a:p>
          <a:p>
            <a:r>
              <a:rPr lang="ru-RU" b="1" dirty="0">
                <a:solidFill>
                  <a:srgbClr val="0070C0"/>
                </a:solidFill>
              </a:rPr>
              <a:t>Рабочие тетради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04800" y="304800"/>
            <a:ext cx="7620000" cy="1032832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1" dirty="0" smtClean="0"/>
              <a:t>УМК «Здорово быть здоровым» </a:t>
            </a:r>
            <a:r>
              <a:rPr lang="ru-RU" sz="3600" b="1" dirty="0" smtClean="0"/>
              <a:t>(Мошина Р. Ш., Погожева А. В.) </a:t>
            </a:r>
            <a:endParaRPr lang="ru-RU" b="1" dirty="0"/>
          </a:p>
        </p:txBody>
      </p:sp>
      <p:pic>
        <p:nvPicPr>
          <p:cNvPr id="4100" name="Picture 4" descr="F:\РАБОТА\ППМС центр\...РМО педггов-псхлгов\9. РМО (29.10.25)\6058770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61" y="1600200"/>
            <a:ext cx="3089988" cy="4119984"/>
          </a:xfrm>
          <a:prstGeom prst="rect">
            <a:avLst/>
          </a:prstGeom>
          <a:noFill/>
        </p:spPr>
      </p:pic>
      <p:pic>
        <p:nvPicPr>
          <p:cNvPr id="4103" name="Picture 7" descr="F:\РАБОТА\ППМС центр\...РМО педггов-псхлгов\9. РМО (29.10.25)\orig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352800" y="2667000"/>
            <a:ext cx="2483498" cy="331575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982478" y="1447800"/>
            <a:ext cx="2895600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Цель:  </a:t>
            </a:r>
            <a:r>
              <a:rPr lang="ru-RU" sz="2400" dirty="0" smtClean="0"/>
              <a:t>формировать у школьников установку на здоровый и безопасный образ жизни, на сохранение и укрепление здоровья, упредить появление вредных для здоровья привычек и асоциального поведения.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на\Downloads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302"/>
            <a:ext cx="8342460" cy="6248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е поле 5"/>
          <p:cNvSpPr txBox="1"/>
          <p:nvPr/>
        </p:nvSpPr>
        <p:spPr>
          <a:xfrm>
            <a:off x="357505" y="1295400"/>
            <a:ext cx="8365490" cy="51822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t">
            <a:noAutofit/>
          </a:bodyPr>
          <a:lstStyle/>
          <a:p>
            <a:pPr algn="ctr"/>
            <a:r>
              <a:rPr lang="en-US" altLang="ru-RU" dirty="0"/>
              <a:t> </a:t>
            </a:r>
            <a:r>
              <a:rPr lang="en-US" altLang="en-US" sz="3600" b="1" dirty="0"/>
              <a:t>Программы</a:t>
            </a:r>
            <a:r>
              <a:rPr lang="ru-RU" altLang="en-US" sz="3600" b="1" dirty="0"/>
              <a:t>,</a:t>
            </a:r>
            <a:r>
              <a:rPr lang="en-US" altLang="ru-RU" sz="3600" b="1" dirty="0"/>
              <a:t> </a:t>
            </a:r>
            <a:r>
              <a:rPr lang="en-US" altLang="en-US" sz="3600" b="1" dirty="0" err="1"/>
              <a:t>прош</a:t>
            </a:r>
            <a:r>
              <a:rPr lang="ru-RU" altLang="en-US" sz="3600" b="1" dirty="0" err="1"/>
              <a:t>едшие</a:t>
            </a:r>
            <a:r>
              <a:rPr lang="en-US" altLang="ru-RU" sz="3600" b="1" dirty="0"/>
              <a:t> </a:t>
            </a:r>
            <a:r>
              <a:rPr lang="en-US" altLang="en-US" sz="3600" b="1" dirty="0"/>
              <a:t>экспертную</a:t>
            </a:r>
            <a:r>
              <a:rPr lang="en-US" altLang="ru-RU" sz="3600" b="1" dirty="0"/>
              <a:t> </a:t>
            </a:r>
            <a:r>
              <a:rPr lang="en-US" altLang="en-US" sz="3600" b="1" dirty="0" err="1"/>
              <a:t>оценку</a:t>
            </a:r>
            <a:r>
              <a:rPr lang="en-US" altLang="ru-RU" sz="3600" b="1" dirty="0"/>
              <a:t> </a:t>
            </a:r>
            <a:r>
              <a:rPr lang="en-US" altLang="en-US" sz="3600" b="1" dirty="0" err="1"/>
              <a:t>общероссийской</a:t>
            </a:r>
            <a:r>
              <a:rPr lang="en-US" altLang="ru-RU" sz="3600" b="1" dirty="0"/>
              <a:t> </a:t>
            </a:r>
            <a:r>
              <a:rPr lang="en-US" altLang="en-US" sz="3600" b="1" dirty="0" err="1"/>
              <a:t>общественной</a:t>
            </a:r>
            <a:r>
              <a:rPr lang="en-US" altLang="ru-RU" sz="3600" b="1" dirty="0"/>
              <a:t> </a:t>
            </a:r>
            <a:r>
              <a:rPr lang="en-US" altLang="en-US" sz="3600" b="1" dirty="0"/>
              <a:t>организации</a:t>
            </a:r>
            <a:r>
              <a:rPr lang="en-US" altLang="ru-RU" sz="3600" b="1" dirty="0"/>
              <a:t> </a:t>
            </a:r>
            <a:r>
              <a:rPr lang="" altLang="en-US" sz="3600" b="1" dirty="0"/>
              <a:t>«</a:t>
            </a:r>
            <a:r>
              <a:rPr lang="en-US" altLang="en-US" sz="3600" b="1" dirty="0" err="1"/>
              <a:t>Федерация</a:t>
            </a:r>
            <a:r>
              <a:rPr lang="en-US" altLang="ru-RU" sz="3600" b="1" dirty="0"/>
              <a:t> </a:t>
            </a:r>
            <a:r>
              <a:rPr lang="en-US" altLang="en-US" sz="3600" b="1" dirty="0" err="1"/>
              <a:t>психологов</a:t>
            </a:r>
            <a:r>
              <a:rPr lang="en-US" altLang="ru-RU" sz="3600" b="1" dirty="0"/>
              <a:t> </a:t>
            </a:r>
            <a:r>
              <a:rPr lang="en-US" altLang="en-US" sz="3600" b="1" dirty="0"/>
              <a:t>образования</a:t>
            </a:r>
            <a:r>
              <a:rPr lang="en-US" altLang="ru-RU" sz="3600" b="1" dirty="0"/>
              <a:t> </a:t>
            </a:r>
            <a:r>
              <a:rPr lang="en-US" altLang="en-US" sz="3600" b="1" dirty="0"/>
              <a:t>России</a:t>
            </a:r>
            <a:r>
              <a:rPr lang="" altLang="en-US" sz="3600" b="1" dirty="0"/>
              <a:t>»</a:t>
            </a:r>
            <a:r>
              <a:rPr lang="en-US" altLang="ru-RU" sz="3600" b="1" dirty="0"/>
              <a:t> </a:t>
            </a:r>
            <a:r>
              <a:rPr lang="en-US" altLang="en-US" sz="3600" b="1" dirty="0"/>
              <a:t>и</a:t>
            </a:r>
            <a:r>
              <a:rPr lang="en-US" altLang="ru-RU" sz="3600" b="1" dirty="0"/>
              <a:t> </a:t>
            </a:r>
            <a:r>
              <a:rPr lang="en-US" altLang="en-US" sz="3600" b="1" dirty="0" err="1"/>
              <a:t>рекомендованы</a:t>
            </a:r>
            <a:r>
              <a:rPr lang="ru-RU" altLang="en-US" sz="3600" b="1" dirty="0"/>
              <a:t>е</a:t>
            </a:r>
            <a:r>
              <a:rPr lang="en-US" altLang="ru-RU" sz="3600" b="1" dirty="0"/>
              <a:t> </a:t>
            </a:r>
            <a:r>
              <a:rPr lang="en-US" altLang="en-US" sz="3600" b="1" dirty="0"/>
              <a:t>для</a:t>
            </a:r>
            <a:r>
              <a:rPr lang="en-US" altLang="ru-RU" sz="3600" b="1" dirty="0"/>
              <a:t> </a:t>
            </a:r>
            <a:r>
              <a:rPr lang="en-US" altLang="en-US" sz="3600" b="1" dirty="0"/>
              <a:t>реализации</a:t>
            </a:r>
            <a:r>
              <a:rPr lang="en-US" altLang="ru-RU" sz="3600" b="1" dirty="0"/>
              <a:t> </a:t>
            </a:r>
            <a:r>
              <a:rPr lang="en-US" altLang="en-US" sz="3600" b="1" dirty="0"/>
              <a:t>в</a:t>
            </a:r>
            <a:r>
              <a:rPr lang="en-US" altLang="ru-RU" sz="3600" b="1" dirty="0"/>
              <a:t> </a:t>
            </a:r>
            <a:r>
              <a:rPr lang="en-US" altLang="en-US" sz="3600" b="1" dirty="0"/>
              <a:t>образовательных</a:t>
            </a:r>
            <a:r>
              <a:rPr lang="en-US" altLang="ru-RU" sz="3600" b="1" dirty="0"/>
              <a:t> </a:t>
            </a:r>
            <a:r>
              <a:rPr lang="en-US" altLang="en-US" sz="3600" b="1" dirty="0" err="1"/>
              <a:t>организациях</a:t>
            </a:r>
            <a:r>
              <a:rPr lang="en-US" altLang="ru-RU" sz="3600" b="1" dirty="0"/>
              <a:t> </a:t>
            </a:r>
            <a:r>
              <a:rPr lang="en-US" altLang="en-US" sz="3600" b="1" dirty="0" err="1"/>
              <a:t>активная</a:t>
            </a:r>
            <a:r>
              <a:rPr lang="en-US" altLang="ru-RU" sz="3600" b="1" dirty="0"/>
              <a:t> </a:t>
            </a:r>
            <a:r>
              <a:rPr lang="en-US" altLang="en-US" sz="3600" b="1" dirty="0" err="1"/>
              <a:t>ссылка</a:t>
            </a:r>
            <a:r>
              <a:rPr lang="en-US" altLang="ru-RU" sz="3600" b="1" dirty="0"/>
              <a:t>: </a:t>
            </a:r>
            <a:br>
              <a:rPr lang="en-US" altLang="ru-RU" sz="3600" b="1" dirty="0"/>
            </a:br>
            <a:r>
              <a:rPr lang="en-US" altLang="ru-RU" sz="3600" b="1" dirty="0"/>
              <a:t>https://rospsy.ru/resultsKP2019 https://mgppu.ru/project/473/info/7292</a:t>
            </a:r>
            <a:endParaRPr lang="en-US" altLang="ru-RU" sz="3600" dirty="0"/>
          </a:p>
          <a:p>
            <a:pPr algn="ctr"/>
            <a:endParaRPr lang="ru-RU" altLang="en-US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272" y="0"/>
            <a:ext cx="2066723" cy="1505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229600" cy="1401762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3200" b="1" dirty="0" smtClean="0"/>
              <a:t>Образовательная (просветительская) психолого-педагогическая программа «Мир вокруг меня» (</a:t>
            </a:r>
            <a:r>
              <a:rPr lang="ru-RU" sz="3200" b="1" dirty="0" err="1" smtClean="0"/>
              <a:t>Лилейкина</a:t>
            </a:r>
            <a:r>
              <a:rPr lang="ru-RU" sz="3200" b="1" dirty="0" smtClean="0"/>
              <a:t> О.В.; Попова Т.Н.) 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2362200"/>
            <a:ext cx="3581400" cy="4297363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Целевая группа: </a:t>
            </a:r>
            <a:r>
              <a:rPr lang="ru-RU" dirty="0" smtClean="0"/>
              <a:t>обучающиеся 7-11 классов.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Цель программы: </a:t>
            </a:r>
            <a:r>
              <a:rPr lang="ru-RU" dirty="0" smtClean="0"/>
              <a:t>сформировать позитивные жизненные ценности и развить личностные и поведенческие характеристики, которые снижают риск формирования зависимостей.</a:t>
            </a:r>
            <a:endParaRPr lang="ru-RU" dirty="0"/>
          </a:p>
        </p:txBody>
      </p:sp>
      <p:pic>
        <p:nvPicPr>
          <p:cNvPr id="1026" name="Picture 2" descr="C:\Users\Анна\Downloads\ted_ObDSL6G2_0-p1Gm9om-9-mmEsZrvxgk40rnxlYBM49nJDRvMChfaRiZv2wGv35350m9EX1d6txvxbZAfbIe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4572000" cy="3429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050" y="33239"/>
            <a:ext cx="1313950" cy="95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6629400" cy="16764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800" b="1" dirty="0" smtClean="0"/>
              <a:t>Профилактическая </a:t>
            </a:r>
            <a:br>
              <a:rPr lang="ru-RU" sz="2800" b="1" dirty="0" smtClean="0"/>
            </a:br>
            <a:r>
              <a:rPr lang="ru-RU" sz="2800" b="1" dirty="0" smtClean="0"/>
              <a:t>психолого-педагогическая программа </a:t>
            </a:r>
            <a:br>
              <a:rPr lang="ru-RU" sz="2800" b="1" dirty="0" smtClean="0"/>
            </a:br>
            <a:r>
              <a:rPr lang="ru-RU" sz="2800" b="1" dirty="0" smtClean="0"/>
              <a:t>«Все в твоих руках!» </a:t>
            </a:r>
            <a:br>
              <a:rPr lang="ru-RU" sz="2800" b="1" dirty="0" smtClean="0"/>
            </a:br>
            <a:r>
              <a:rPr lang="ru-RU" sz="2800" b="1" dirty="0" smtClean="0"/>
              <a:t>(Серякина А.В., Павленко В.Р.)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2438401"/>
            <a:ext cx="3886200" cy="3810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62500" lnSpcReduction="20000"/>
          </a:bodyPr>
          <a:lstStyle/>
          <a:p>
            <a:r>
              <a:rPr lang="ru-RU" sz="3400" b="1" dirty="0" smtClean="0">
                <a:solidFill>
                  <a:srgbClr val="FF0000"/>
                </a:solidFill>
              </a:rPr>
              <a:t>Целевая группа: </a:t>
            </a:r>
            <a:r>
              <a:rPr lang="ru-RU" sz="3400" dirty="0" smtClean="0"/>
              <a:t>подростки 15-17 лет и их родители.</a:t>
            </a:r>
          </a:p>
          <a:p>
            <a:r>
              <a:rPr lang="ru-RU" sz="3400" b="1" dirty="0" smtClean="0">
                <a:solidFill>
                  <a:srgbClr val="FF0000"/>
                </a:solidFill>
              </a:rPr>
              <a:t>Цель программы: </a:t>
            </a:r>
            <a:r>
              <a:rPr lang="ru-RU" sz="3400" dirty="0" smtClean="0"/>
              <a:t>Профилактика рискованного поведения молодёжной среде; формирование ценностного отношения подростков к своему здоровью и здоровью окружающих, формирование толерантного отношения к людям с ограниченными возможностями здоровья.</a:t>
            </a:r>
          </a:p>
          <a:p>
            <a:endParaRPr lang="ru-RU" dirty="0"/>
          </a:p>
        </p:txBody>
      </p:sp>
      <p:pic>
        <p:nvPicPr>
          <p:cNvPr id="2050" name="Picture 2" descr="C:\Users\Анна\Downloads\SQl8yedDm3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078" y="2895600"/>
            <a:ext cx="4038600" cy="302226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809" y="76201"/>
            <a:ext cx="1673314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286" y="685800"/>
            <a:ext cx="4507865" cy="4185920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800" b="1" dirty="0" smtClean="0"/>
              <a:t>Программа психолого-педагогической направленности «Профилактика дезадаптивных форм поведения несовершеннолетних» </a:t>
            </a:r>
            <a:br>
              <a:rPr lang="ru-RU" sz="2800" b="1" dirty="0" smtClean="0"/>
            </a:br>
            <a:r>
              <a:rPr lang="ru-RU" sz="2800" b="1" dirty="0" smtClean="0"/>
              <a:t>(С.Е. Шауберт)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4038600" cy="4525963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Целевая группа: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обучающиеся 12-18 лет.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Цель: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Создание </a:t>
            </a:r>
            <a:r>
              <a:rPr lang="ru-RU" altLang="en-US" dirty="0"/>
              <a:t>у</a:t>
            </a:r>
            <a:r>
              <a:rPr lang="en-US" altLang="en-US" dirty="0"/>
              <a:t>словий для развития и гармонизации личности</a:t>
            </a:r>
            <a:r>
              <a:rPr lang="ru-RU" altLang="en-US" dirty="0"/>
              <a:t> </a:t>
            </a:r>
            <a:r>
              <a:rPr lang="en-US" altLang="en-US" dirty="0"/>
              <a:t>несовершеннолетнего с дезадаптивными формами поведения.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76147"/>
            <a:ext cx="1670449" cy="1219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96" y="703839"/>
            <a:ext cx="8229600" cy="1752600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altLang="en-US" sz="2800" b="1" dirty="0"/>
              <a:t>Профилактическая, психолого-педагогическая программа «Я выбираю жизнь в Гармонии с собой» </a:t>
            </a:r>
            <a:r>
              <a:rPr lang="ru-RU" altLang="en-US" sz="2800" b="1" dirty="0"/>
              <a:t>(</a:t>
            </a:r>
            <a:r>
              <a:rPr lang="en-US" altLang="en-US" sz="2800" b="1" dirty="0"/>
              <a:t>Байдакова Е.Г.</a:t>
            </a:r>
            <a:r>
              <a:rPr lang="ru-RU" altLang="en-US" sz="2800" b="1" dirty="0"/>
              <a:t>)</a:t>
            </a:r>
          </a:p>
        </p:txBody>
      </p:sp>
      <p:pic>
        <p:nvPicPr>
          <p:cNvPr id="7" name="Content Placeholder 6" descr="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34668"/>
            <a:ext cx="3199765" cy="452628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59559" y="2830908"/>
            <a:ext cx="4038600" cy="373380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60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Целевая группа: </a:t>
            </a:r>
            <a:r>
              <a:rPr lang="ru-RU" dirty="0" smtClean="0"/>
              <a:t>обучающиеся 6-8 классов.</a:t>
            </a:r>
          </a:p>
          <a:p>
            <a:r>
              <a:rPr lang="ru-RU" altLang="en-US" b="1" dirty="0">
                <a:solidFill>
                  <a:srgbClr val="FF0000"/>
                </a:solidFill>
              </a:rPr>
              <a:t>Ц</a:t>
            </a:r>
            <a:r>
              <a:rPr lang="en-US" altLang="en-US" b="1" dirty="0">
                <a:solidFill>
                  <a:srgbClr val="FF0000"/>
                </a:solidFill>
              </a:rPr>
              <a:t>ели:</a:t>
            </a:r>
          </a:p>
          <a:p>
            <a:pPr marL="0" indent="0">
              <a:buNone/>
            </a:pPr>
            <a:r>
              <a:rPr lang="en-US" altLang="en-US" dirty="0"/>
              <a:t>– формирование здоровых установок и навыков ответственного поведения, снижающих вероятность приобщения детей и подростков к употреблению психоактивных веществ;</a:t>
            </a:r>
          </a:p>
          <a:p>
            <a:pPr marL="0" indent="0">
              <a:buNone/>
            </a:pPr>
            <a:r>
              <a:rPr lang="en-US" altLang="en-US" dirty="0"/>
              <a:t>- формирование гармонично развитой, здоровой личности, стойкой к жизненным трудностям и проблемам;</a:t>
            </a:r>
          </a:p>
          <a:p>
            <a:pPr marL="0" indent="0">
              <a:buNone/>
            </a:pPr>
            <a:r>
              <a:rPr lang="en-US" altLang="en-US" dirty="0"/>
              <a:t>-создание благоприятных условий, обеспечивающих формирование основ сохранения здоровья, формирования мотивации к активному и здоровому</a:t>
            </a:r>
            <a:r>
              <a:rPr lang="ru-RU" altLang="en-US" dirty="0"/>
              <a:t> </a:t>
            </a:r>
            <a:r>
              <a:rPr lang="en-US" altLang="en-US" dirty="0"/>
              <a:t>образу жизни (ЗОЖ).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032000" y="2890838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FF"/>
                </a:solidFill>
                <a:latin typeface="Times New Roman" panose="02020603050405020304"/>
                <a:ea typeface="SimSun" panose="02010600030101010101" pitchFamily="2" charset="-122"/>
              </a:rPr>
              <a:t>п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94186"/>
            <a:ext cx="1371600" cy="100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7239000" cy="1066800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6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Начальная школа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975" t="18234" r="7692" b="20228"/>
          <a:stretch/>
        </p:blipFill>
        <p:spPr>
          <a:xfrm>
            <a:off x="0" y="1981200"/>
            <a:ext cx="8988778" cy="37338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82880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altLang="en-US" sz="2800" b="1" dirty="0"/>
              <a:t>Программа психолого</a:t>
            </a:r>
            <a:r>
              <a:rPr lang="ru-RU" altLang="en-US" sz="2800" b="1" dirty="0"/>
              <a:t>-</a:t>
            </a:r>
            <a:r>
              <a:rPr lang="en-US" altLang="en-US" sz="2800" b="1" dirty="0"/>
              <a:t>педагогической профилактики девиантного поведения детей и подростков «Путь к себе» </a:t>
            </a:r>
            <a:r>
              <a:rPr lang="ru-RU" altLang="en-US" sz="2800" b="1" dirty="0"/>
              <a:t>(</a:t>
            </a:r>
            <a:r>
              <a:rPr lang="en-US" altLang="en-US" sz="2800" b="1" dirty="0"/>
              <a:t>Шагивалиева Г</a:t>
            </a:r>
            <a:r>
              <a:rPr lang="ru-RU" altLang="en-US" sz="2800" b="1" dirty="0"/>
              <a:t>.</a:t>
            </a:r>
            <a:r>
              <a:rPr lang="en-US" altLang="en-US" sz="2800" b="1" dirty="0"/>
              <a:t> К</a:t>
            </a:r>
            <a:r>
              <a:rPr lang="ru-RU" altLang="en-US" sz="2800" b="1" dirty="0"/>
              <a:t>.)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69163"/>
            <a:ext cx="4038600" cy="37338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6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Целевая группа: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altLang="en-US" dirty="0"/>
              <a:t>социально и педагогически запущенные дети, подростки с девиантным поведением и непсихотическими видами дезадаптационных </a:t>
            </a:r>
            <a:r>
              <a:rPr lang="en-US" altLang="en-US" dirty="0" err="1"/>
              <a:t>реакций</a:t>
            </a:r>
            <a:r>
              <a:rPr lang="ru-RU" altLang="en-US" dirty="0" smtClean="0"/>
              <a:t>.</a:t>
            </a:r>
            <a:endParaRPr lang="ru-RU" altLang="en-US" b="1" dirty="0"/>
          </a:p>
          <a:p>
            <a:r>
              <a:rPr lang="en-US" altLang="en-US" b="1" dirty="0"/>
              <a:t> </a:t>
            </a:r>
            <a:r>
              <a:rPr lang="ru-RU" altLang="en-US" b="1" dirty="0">
                <a:solidFill>
                  <a:srgbClr val="FF0000"/>
                </a:solidFill>
              </a:rPr>
              <a:t>Ц</a:t>
            </a:r>
            <a:r>
              <a:rPr lang="en-US" altLang="en-US" b="1" dirty="0">
                <a:solidFill>
                  <a:srgbClr val="FF0000"/>
                </a:solidFill>
              </a:rPr>
              <a:t>ел</a:t>
            </a:r>
            <a:r>
              <a:rPr lang="ru-RU" altLang="en-US" b="1" dirty="0">
                <a:solidFill>
                  <a:srgbClr val="FF0000"/>
                </a:solidFill>
              </a:rPr>
              <a:t>ь</a:t>
            </a:r>
            <a:r>
              <a:rPr lang="en-US" altLang="en-US" b="1" dirty="0">
                <a:solidFill>
                  <a:srgbClr val="FF0000"/>
                </a:solidFill>
              </a:rPr>
              <a:t>:</a:t>
            </a:r>
            <a:r>
              <a:rPr lang="ru-RU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профилактика и коррекция девиантного</a:t>
            </a:r>
            <a:r>
              <a:rPr lang="ru-RU" altLang="en-US" dirty="0"/>
              <a:t> </a:t>
            </a:r>
            <a:r>
              <a:rPr lang="en-US" altLang="en-US" dirty="0"/>
              <a:t>поведения школьников, а именно помощь в осознании форм собственного</a:t>
            </a:r>
            <a:r>
              <a:rPr lang="ru-RU" altLang="en-US" dirty="0"/>
              <a:t> </a:t>
            </a:r>
            <a:r>
              <a:rPr lang="en-US" altLang="en-US" dirty="0"/>
              <a:t>поведения; развитие личностных ресурсов и стратегий с целью адаптации к</a:t>
            </a:r>
            <a:r>
              <a:rPr lang="ru-RU" altLang="en-US" dirty="0"/>
              <a:t> </a:t>
            </a:r>
            <a:r>
              <a:rPr lang="en-US" altLang="en-US" dirty="0"/>
              <a:t>требованиям среды и изменения дезадаптивных форм поведения на</a:t>
            </a:r>
            <a:r>
              <a:rPr lang="ru-RU" altLang="en-US" dirty="0"/>
              <a:t> </a:t>
            </a:r>
            <a:r>
              <a:rPr lang="en-US" altLang="en-US" dirty="0"/>
              <a:t>адаптивные.</a:t>
            </a:r>
          </a:p>
        </p:txBody>
      </p:sp>
      <p:pic>
        <p:nvPicPr>
          <p:cNvPr id="9" name="Content Placeholder 8" descr="2025-10-28_12-45-28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321" t="5127" b="16251"/>
          <a:stretch/>
        </p:blipFill>
        <p:spPr>
          <a:xfrm>
            <a:off x="685800" y="3124200"/>
            <a:ext cx="3581400" cy="35052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551" y="178784"/>
            <a:ext cx="1670449" cy="1219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5020"/>
            <a:ext cx="8229600" cy="4411345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altLang="en-US" sz="3200" dirty="0" err="1"/>
              <a:t>Федеральный</a:t>
            </a:r>
            <a:r>
              <a:rPr lang="en-US" altLang="en-US" sz="3200" dirty="0"/>
              <a:t> </a:t>
            </a:r>
            <a:r>
              <a:rPr lang="en-US" altLang="en-US" sz="3200" dirty="0" err="1"/>
              <a:t>координационный</a:t>
            </a:r>
            <a:r>
              <a:rPr lang="en-US" altLang="en-US" sz="3200" dirty="0"/>
              <a:t> центр по </a:t>
            </a:r>
            <a:r>
              <a:rPr lang="en-US" altLang="en-US" sz="3200" dirty="0" err="1"/>
              <a:t>обеспечению</a:t>
            </a:r>
            <a:r>
              <a:rPr lang="en-US" altLang="en-US" sz="3200" dirty="0"/>
              <a:t> развития психолого-педагогической </a:t>
            </a:r>
            <a:r>
              <a:rPr lang="en-US" altLang="en-US" sz="3200" dirty="0" err="1"/>
              <a:t>помощи</a:t>
            </a:r>
            <a:r>
              <a:rPr lang="en-US" altLang="en-US" sz="3200" dirty="0"/>
              <a:t> в системе образования Российской Федерации  </a:t>
            </a:r>
            <a:br>
              <a:rPr lang="en-US" altLang="en-US" sz="3200" dirty="0"/>
            </a:br>
            <a:r>
              <a:rPr lang="en-US" altLang="en-US" sz="3200" dirty="0"/>
              <a:t>  </a:t>
            </a:r>
            <a:r>
              <a:rPr lang="en-US" altLang="en-US" sz="3200" dirty="0" err="1">
                <a:solidFill>
                  <a:schemeClr val="accent2"/>
                </a:solidFill>
              </a:rPr>
              <a:t>Реестр</a:t>
            </a:r>
            <a:r>
              <a:rPr lang="en-US" altLang="en-US" sz="3200" dirty="0">
                <a:solidFill>
                  <a:schemeClr val="accent2"/>
                </a:solidFill>
              </a:rPr>
              <a:t> коррекционно-развивающих, коррекционно-</a:t>
            </a:r>
            <a:r>
              <a:rPr lang="en-US" altLang="en-US" sz="3200" dirty="0" err="1">
                <a:solidFill>
                  <a:schemeClr val="accent2"/>
                </a:solidFill>
              </a:rPr>
              <a:t>реабилитационных</a:t>
            </a:r>
            <a:r>
              <a:rPr lang="en-US" altLang="en-US" sz="3200" dirty="0">
                <a:solidFill>
                  <a:schemeClr val="accent2"/>
                </a:solidFill>
              </a:rPr>
              <a:t> и </a:t>
            </a:r>
            <a:r>
              <a:rPr lang="en-US" altLang="en-US" sz="3200" dirty="0" err="1">
                <a:solidFill>
                  <a:schemeClr val="accent2"/>
                </a:solidFill>
              </a:rPr>
              <a:t>профилактических</a:t>
            </a:r>
            <a:r>
              <a:rPr lang="en-US" altLang="en-US" sz="3200" dirty="0">
                <a:solidFill>
                  <a:schemeClr val="accent2"/>
                </a:solidFill>
              </a:rPr>
              <a:t> программ для деятельности педагога-психолога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2" b="92173" l="0" r="100000">
                        <a14:foregroundMark x1="24561" y1="24831" x2="25236" y2="36302"/>
                        <a14:foregroundMark x1="74764" y1="16599" x2="74764" y2="30769"/>
                        <a14:foregroundMark x1="52767" y1="35223" x2="81511" y2="47099"/>
                        <a14:foregroundMark x1="71390" y1="16194" x2="66937" y2="22537"/>
                        <a14:foregroundMark x1="5533" y1="46829" x2="26721" y2="53036"/>
                        <a14:foregroundMark x1="73954" y1="68691" x2="59919" y2="82186"/>
                        <a14:foregroundMark x1="58030" y1="53441" x2="58435" y2="61269"/>
                        <a14:foregroundMark x1="58030" y1="61269" x2="55735" y2="65047"/>
                        <a14:foregroundMark x1="47908" y1="51552" x2="49123" y2="73144"/>
                        <a14:foregroundMark x1="38327" y1="51957" x2="40486" y2="64238"/>
                      </a14:backgroundRemoval>
                    </a14:imgEffect>
                  </a14:imgLayer>
                </a14:imgProps>
              </a:ext>
            </a:extLst>
          </a:blip>
          <a:srcRect t="13263" b="13783"/>
          <a:stretch/>
        </p:blipFill>
        <p:spPr>
          <a:xfrm>
            <a:off x="6858000" y="152400"/>
            <a:ext cx="2066708" cy="1507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025-10-28_13-43-2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752920"/>
            <a:ext cx="8857817" cy="2828479"/>
          </a:xfrm>
          <a:prstGeom prst="rect">
            <a:avLst/>
          </a:prstGeom>
        </p:spPr>
      </p:pic>
      <p:pic>
        <p:nvPicPr>
          <p:cNvPr id="9" name="Content Placeholder 7" descr="2025-10-28_13-45-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81399"/>
            <a:ext cx="8857817" cy="27571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277" y="0"/>
            <a:ext cx="2066723" cy="1505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371600"/>
            <a:ext cx="8777446" cy="5105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281" y="85278"/>
            <a:ext cx="2066723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altLang="en-US" sz="2800" b="1" dirty="0"/>
              <a:t>«Жизненно-важные навыки. Практический курс для подростков и родителей» </a:t>
            </a:r>
            <a:r>
              <a:rPr lang="ru-RU" altLang="en-US" sz="2800" b="1" dirty="0"/>
              <a:t>(</a:t>
            </a:r>
            <a:r>
              <a:rPr lang="en-US" altLang="en-US" sz="2800" b="1" dirty="0"/>
              <a:t>Н. П. Майорова</a:t>
            </a:r>
            <a:r>
              <a:rPr lang="ru-RU" altLang="en-US" sz="2800" b="1" dirty="0"/>
              <a:t>)</a:t>
            </a:r>
          </a:p>
        </p:txBody>
      </p:sp>
      <p:pic>
        <p:nvPicPr>
          <p:cNvPr id="8" name="Content Placeholder 7" descr="i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399" y="1524000"/>
            <a:ext cx="2234565" cy="2980055"/>
          </a:xfrm>
          <a:prstGeom prst="rect">
            <a:avLst/>
          </a:prstGeom>
        </p:spPr>
      </p:pic>
      <p:pic>
        <p:nvPicPr>
          <p:cNvPr id="9" name="Content Placeholder 5" descr="cov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026" y="3632835"/>
            <a:ext cx="2305050" cy="322516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410200" y="1905000"/>
            <a:ext cx="3200400" cy="4297363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sym typeface="+mn-ea"/>
              </a:rPr>
              <a:t>Целевая группа: </a:t>
            </a:r>
            <a:r>
              <a:rPr lang="ru-RU" dirty="0" smtClean="0">
                <a:sym typeface="+mn-ea"/>
              </a:rPr>
              <a:t>обучающиеся 7-9 классов и их родителей.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sym typeface="+mn-ea"/>
              </a:rPr>
              <a:t>Цель программы</a:t>
            </a:r>
            <a:endParaRPr lang="ru-RU" dirty="0" smtClean="0"/>
          </a:p>
          <a:p>
            <a:r>
              <a:rPr lang="ru-RU" dirty="0" smtClean="0">
                <a:sym typeface="+mn-ea"/>
              </a:rPr>
              <a:t>:</a:t>
            </a:r>
            <a:r>
              <a:rPr lang="ru-RU" b="1" dirty="0" smtClean="0">
                <a:sym typeface="+mn-ea"/>
              </a:rPr>
              <a:t> </a:t>
            </a:r>
            <a:r>
              <a:rPr lang="ru-RU" dirty="0" smtClean="0">
                <a:sym typeface="+mn-ea"/>
              </a:rPr>
              <a:t>профилактика асоциального поведения подростков.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ownloads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6416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09465" y="152400"/>
            <a:ext cx="8229600" cy="105436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1" dirty="0" smtClean="0"/>
              <a:t>УМК «Здорово быть здоровым» </a:t>
            </a:r>
            <a:r>
              <a:rPr lang="ru-RU" sz="3600" b="1" dirty="0" smtClean="0"/>
              <a:t>(Мошина Р. Ш., Погожева А. В.) </a:t>
            </a:r>
            <a:endParaRPr lang="ru-RU" b="1" dirty="0"/>
          </a:p>
        </p:txBody>
      </p:sp>
      <p:pic>
        <p:nvPicPr>
          <p:cNvPr id="4098" name="Picture 2" descr="F:\РАБОТА\ППМС центр\...РМО педггов-псхлгов\9. РМО (29.10.25)\or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905" y="1359160"/>
            <a:ext cx="2705418" cy="3587620"/>
          </a:xfrm>
          <a:prstGeom prst="rect">
            <a:avLst/>
          </a:prstGeom>
          <a:noFill/>
        </p:spPr>
      </p:pic>
      <p:pic>
        <p:nvPicPr>
          <p:cNvPr id="7" name="Picture 3" descr="F:\РАБОТА\ППМС центр\...РМО педггов-псхлгов\9. РМО (29.10.25)\6471431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757" y="2627735"/>
            <a:ext cx="3081274" cy="411751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05465" y="1359160"/>
            <a:ext cx="2133600" cy="538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Цель:  </a:t>
            </a:r>
            <a:r>
              <a:rPr lang="ru-RU" sz="2000" dirty="0" smtClean="0"/>
              <a:t>формировать у школьников установку на здоровый и безопасный образ жизни, на сохранение и укрепление здоровья, упредить появление вредных для здоровья привычек и асоциального поведения.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419600"/>
            <a:ext cx="8991600" cy="22098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Предлагаемое пособие состоит из трёх разделов: 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«Гигиена», </a:t>
            </a:r>
            <a:r>
              <a:rPr lang="ru-RU" sz="2700" dirty="0" smtClean="0">
                <a:solidFill>
                  <a:srgbClr val="00B050"/>
                </a:solidFill>
              </a:rPr>
              <a:t>«Правильное питание»,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«Для чего нужны физические упражнения»</a:t>
            </a:r>
            <a:r>
              <a:rPr lang="ru-RU" sz="2700" dirty="0" smtClean="0"/>
              <a:t>,  в которых идёт речь о необходимости правильного питания, физических упражнений, о профилактике заболеваний и соблюдении режима и санитарных правил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F:\РАБОТА\ППМС центр\...РМО педггов-псхлгов\9. РМО (29.10.25)\1d2bdf7a-d55d-11e1-88b7-001e68c5a7bf_153efc81-ff20-11ef-953f-0cc47aa9c0d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8840" y="228600"/>
            <a:ext cx="3886200" cy="3886200"/>
          </a:xfrm>
          <a:prstGeom prst="rect">
            <a:avLst/>
          </a:prstGeom>
          <a:noFill/>
        </p:spPr>
      </p:pic>
      <p:pic>
        <p:nvPicPr>
          <p:cNvPr id="3075" name="Picture 3" descr="F:\РАБОТА\ППМС центр\...РМО педггов-псхлгов\9. РМО (29.10.25)\kwgnm6wuq3kpm51fsu7yuk3mrmmwjnd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28600"/>
            <a:ext cx="3124200" cy="387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752600"/>
            <a:ext cx="3352800" cy="20574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доступной для детей форме изложены  основные правила гигиенического поведения. </a:t>
            </a:r>
            <a:endParaRPr lang="ru-RU" sz="2400" dirty="0"/>
          </a:p>
        </p:txBody>
      </p:sp>
      <p:pic>
        <p:nvPicPr>
          <p:cNvPr id="2050" name="Picture 2" descr="F:\РАБОТА\ППМС центр\...РМО педггов-псхлгов\9. РМО (29.10.25)\69168011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199"/>
            <a:ext cx="4419600" cy="6006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886200" cy="60198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altLang="en-US" dirty="0"/>
              <a:t> </a:t>
            </a:r>
            <a:r>
              <a:rPr lang="en-US" altLang="en-US" sz="3600" b="1" dirty="0"/>
              <a:t>Программа "Навыки жизни"</a:t>
            </a:r>
            <a:br>
              <a:rPr lang="en-US" altLang="en-US" sz="3600" b="1" dirty="0"/>
            </a:br>
            <a:r>
              <a:rPr lang="ru-RU" altLang="en-US" sz="3600" b="1" dirty="0"/>
              <a:t> (</a:t>
            </a:r>
            <a:r>
              <a:rPr lang="en-US" altLang="en-US" sz="3600" b="1" dirty="0">
                <a:sym typeface="+mn-ea"/>
              </a:rPr>
              <a:t>А.Л. Соловов</a:t>
            </a:r>
            <a:r>
              <a:rPr lang="ru-RU" altLang="en-US" sz="3600" b="1" dirty="0" smtClean="0">
                <a:sym typeface="+mn-ea"/>
              </a:rPr>
              <a:t>)</a:t>
            </a:r>
            <a:br>
              <a:rPr lang="ru-RU" altLang="en-US" sz="3600" b="1" dirty="0" smtClean="0">
                <a:sym typeface="+mn-ea"/>
              </a:rPr>
            </a:br>
            <a:r>
              <a:rPr lang="ru-RU" altLang="en-US" sz="3600" b="1" dirty="0" smtClean="0">
                <a:sym typeface="+mn-ea"/>
              </a:rPr>
              <a:t>программа ранней профилактики химической зависимости </a:t>
            </a:r>
            <a:br>
              <a:rPr lang="ru-RU" altLang="en-US" sz="3600" b="1" dirty="0" smtClean="0">
                <a:sym typeface="+mn-ea"/>
              </a:rPr>
            </a:br>
            <a:r>
              <a:rPr lang="ru-RU" altLang="en-US" sz="3600" b="1" dirty="0" smtClean="0">
                <a:sym typeface="+mn-ea"/>
              </a:rPr>
              <a:t>9-12 лет</a:t>
            </a:r>
            <a:endParaRPr lang="ru-RU" altLang="en-US" sz="3600" b="1" dirty="0">
              <a:sym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09801"/>
            <a:ext cx="4038600" cy="28956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sym typeface="+mn-ea"/>
              </a:rPr>
              <a:t>Целевая группа: </a:t>
            </a:r>
            <a:r>
              <a:rPr lang="ru-RU" dirty="0" smtClean="0">
                <a:sym typeface="+mn-ea"/>
              </a:rPr>
              <a:t>обучающиеся 9-12 лет.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sym typeface="+mn-ea"/>
              </a:rPr>
              <a:t>Цель программы: </a:t>
            </a:r>
            <a:r>
              <a:rPr lang="ru-RU" dirty="0" smtClean="0">
                <a:sym typeface="+mn-ea"/>
              </a:rPr>
              <a:t>рання профилактика химической зависимости.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868362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Настольно-печатные игры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Анна\Downloads\nastoljnye_igry-esli_hochesh_bytj_zdorov_box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555" t="4768" r="2896"/>
          <a:stretch/>
        </p:blipFill>
        <p:spPr bwMode="auto">
          <a:xfrm>
            <a:off x="698723" y="1295398"/>
            <a:ext cx="3276600" cy="2617867"/>
          </a:xfrm>
          <a:prstGeom prst="rect">
            <a:avLst/>
          </a:prstGeom>
          <a:noFill/>
        </p:spPr>
      </p:pic>
      <p:pic>
        <p:nvPicPr>
          <p:cNvPr id="1027" name="Picture 3" descr="C:\Users\Анна\Downloads\or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10718"/>
            <a:ext cx="3514183" cy="278722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5001" b="14999"/>
          <a:stretch/>
        </p:blipFill>
        <p:spPr>
          <a:xfrm>
            <a:off x="228599" y="4035268"/>
            <a:ext cx="3488187" cy="2441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17" b="78167" l="10000" r="90000">
                        <a14:foregroundMark x1="60889" y1="56083" x2="69111" y2="63167"/>
                      </a14:backgroundRemoval>
                    </a14:imgEffect>
                  </a14:imgLayer>
                </a14:imgProps>
              </a:ext>
            </a:extLst>
          </a:blip>
          <a:srcRect t="19912" b="21887"/>
          <a:stretch/>
        </p:blipFill>
        <p:spPr>
          <a:xfrm rot="20357159">
            <a:off x="4412922" y="3873173"/>
            <a:ext cx="3930793" cy="3050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791200" cy="5635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err="1" smtClean="0"/>
              <a:t>Лэпбук</a:t>
            </a:r>
            <a:r>
              <a:rPr lang="ru-RU" dirty="0" smtClean="0"/>
              <a:t> «ЗОЖ»</a:t>
            </a:r>
            <a:endParaRPr lang="ru-RU" dirty="0"/>
          </a:p>
        </p:txBody>
      </p:sp>
      <p:pic>
        <p:nvPicPr>
          <p:cNvPr id="5123" name="Picture 3" descr="F:\РАБОТА\ППМС центр\...РМО педггов-псхлгов\9. РМО (29.10.25)\Q0w9K856CbE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9434" t="5661" r="11321" b="3773"/>
          <a:stretch/>
        </p:blipFill>
        <p:spPr bwMode="auto">
          <a:xfrm>
            <a:off x="380999" y="1219200"/>
            <a:ext cx="3933825" cy="4495800"/>
          </a:xfrm>
          <a:prstGeom prst="rect">
            <a:avLst/>
          </a:prstGeom>
          <a:noFill/>
        </p:spPr>
      </p:pic>
      <p:pic>
        <p:nvPicPr>
          <p:cNvPr id="5124" name="Picture 4" descr="F:\РАБОТА\ППМС центр\...РМО педггов-псхлгов\9. РМО (29.10.25)\42b50cd0e66d5883a7da51bc7c98beb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306" y="15240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536</Words>
  <Application>Microsoft Office PowerPoint</Application>
  <PresentationFormat>Экран (4:3)</PresentationFormat>
  <Paragraphs>45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SimSun</vt:lpstr>
      <vt:lpstr>Arial</vt:lpstr>
      <vt:lpstr>Calibri</vt:lpstr>
      <vt:lpstr>Times New Roman</vt:lpstr>
      <vt:lpstr>Office Theme</vt:lpstr>
      <vt:lpstr>Презентация PowerPoint</vt:lpstr>
      <vt:lpstr>Начальная школа</vt:lpstr>
      <vt:lpstr>Презентация PowerPoint</vt:lpstr>
      <vt:lpstr>УМК «Здорово быть здоровым» (Мошина Р. Ш., Погожева А. В.) </vt:lpstr>
      <vt:lpstr>Предлагаемое пособие состоит из трёх разделов:  «Гигиена», «Правильное питание», «Для чего нужны физические упражнения»,  в которых идёт речь о необходимости правильного питания, физических упражнений, о профилактике заболеваний и соблюдении режима и санитарных правил.</vt:lpstr>
      <vt:lpstr>Презентация PowerPoint</vt:lpstr>
      <vt:lpstr> Программа "Навыки жизни"  (А.Л. Соловов) программа ранней профилактики химической зависимости  9-12 лет</vt:lpstr>
      <vt:lpstr> Настольно-печатные игры  </vt:lpstr>
      <vt:lpstr>Лэпбук «ЗОЖ»</vt:lpstr>
      <vt:lpstr>Пазлы «ЗОЖ»</vt:lpstr>
      <vt:lpstr>Основная школа </vt:lpstr>
      <vt:lpstr>Презентация PowerPoint</vt:lpstr>
      <vt:lpstr>УМК «Здорово быть здоровым» (Мошина Р. Ш., Погожева А. В.) </vt:lpstr>
      <vt:lpstr>Презентация PowerPoint</vt:lpstr>
      <vt:lpstr>Презентация PowerPoint</vt:lpstr>
      <vt:lpstr>Образовательная (просветительская) психолого-педагогическая программа «Мир вокруг меня» (Лилейкина О.В.; Попова Т.Н.) </vt:lpstr>
      <vt:lpstr>Профилактическая  психолого-педагогическая программа  «Все в твоих руках!»  (Серякина А.В., Павленко В.Р.)</vt:lpstr>
      <vt:lpstr>Программа психолого-педагогической направленности «Профилактика дезадаптивных форм поведения несовершеннолетних»  (С.Е. Шауберт) </vt:lpstr>
      <vt:lpstr>Профилактическая, психолого-педагогическая программа «Я выбираю жизнь в Гармонии с собой» (Байдакова Е.Г.)</vt:lpstr>
      <vt:lpstr>Программа психолого-педагогической профилактики девиантного поведения детей и подростков «Путь к себе» (Шагивалиева Г. К.)</vt:lpstr>
      <vt:lpstr>Федеральный координационный центр по обеспечению развития психолого-педагогической помощи в системе образования Российской Федерации     Реестр коррекционно-развивающих, коррекционно-реабилитационных и профилактических программ для деятельности педагога-психолога</vt:lpstr>
      <vt:lpstr>Презентация PowerPoint</vt:lpstr>
      <vt:lpstr>Презентация PowerPoint</vt:lpstr>
      <vt:lpstr>«Жизненно-важные навыки. Практический курс для подростков и родителей» (Н. П. Майорова)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Надежда</cp:lastModifiedBy>
  <cp:revision>27</cp:revision>
  <dcterms:created xsi:type="dcterms:W3CDTF">2025-10-27T16:36:00Z</dcterms:created>
  <dcterms:modified xsi:type="dcterms:W3CDTF">2025-10-29T22:15:36Z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F98A89BAA47A48DB8BC340CDE2AAEC4F_12</vt:lpwstr>
  </property>
  <property fmtid="{D5CDD505-2E9C-101B-9397-08002B2CF9AE}" pid="3" name="KSOProductBuildVer">
    <vt:lpwstr>1049-12.2.0.21179</vt:lpwstr>
  </property>
</Properties>
</file>